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085848592" r:id="rId2"/>
    <p:sldId id="2076137455" r:id="rId3"/>
    <p:sldId id="2076137456" r:id="rId4"/>
    <p:sldId id="2076137402" r:id="rId5"/>
    <p:sldId id="2085848579" r:id="rId6"/>
    <p:sldId id="2146846999" r:id="rId7"/>
    <p:sldId id="2085848584" r:id="rId8"/>
    <p:sldId id="2076137419" r:id="rId9"/>
    <p:sldId id="2085848590" r:id="rId10"/>
    <p:sldId id="2085848589" r:id="rId11"/>
    <p:sldId id="2085848583" r:id="rId12"/>
    <p:sldId id="2085848585" r:id="rId13"/>
    <p:sldId id="2076137476" r:id="rId14"/>
    <p:sldId id="2085848580" r:id="rId15"/>
    <p:sldId id="2085848586" r:id="rId16"/>
    <p:sldId id="20858485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158A4-C64E-CC28-83C9-4099BC67CD1A}" v="1" dt="2023-04-24T14:52:00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6A0C5-BA4D-2446-B207-CA6F2206D65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3F648-C29F-4948-949A-911051AF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5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6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https://totalexpert.com/co-marketing/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spc="1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spc="100">
              <a:solidFill>
                <a:srgbClr val="265EA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90699-C677-5C4E-A3B8-966BE8708B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https://totalexpert.com/focused-view/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AFAC6-DEA9-E94A-A956-F0E3CBB962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44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4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https://totalexpert.com/focused-view/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AFAC6-DEA9-E94A-A956-F0E3CBB962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261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9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1FCA-542E-7711-C4D0-9F19DC8E8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A67AF-0677-6900-E231-016BD0AFF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AF065-D575-2EE0-98FA-BE00F3B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C5E-1858-F144-B246-470D28935B1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433D-BE48-21BB-F988-517B8B4F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41CD0-565F-2887-1C80-CE8FD097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A6F-8D4F-4C40-A735-BF7338A7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2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C02B-6413-9378-5762-7EA91828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70BF-9971-136E-4A28-3DBEC1E91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CE5FB-3C6B-CD29-E76D-E10505FA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C5E-1858-F144-B246-470D28935B1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A06F-ED0C-2A6A-3663-B7FD35E1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9918F-26B1-0CD9-5C42-844083A2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A6F-8D4F-4C40-A735-BF7338A7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3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1CE1AA-24FE-F655-7169-07ACA6F44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C7B24-AEF6-5EDB-265E-57866B7E8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AF986-F917-67AE-A7F9-952D65B3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C5E-1858-F144-B246-470D28935B1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BC22B-7126-F912-B552-319622D2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251A5-B7C4-0743-CD4B-50F804FB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A6F-8D4F-4C40-A735-BF7338A7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5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791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5C2822-349C-BD91-EC26-A957077CB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36793" y="5206594"/>
            <a:ext cx="4241076" cy="91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476B-5ACD-A345-A0A0-13B853B5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7469" y="2018111"/>
            <a:ext cx="7952232" cy="1410889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54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D11393A-1FF3-1B42-8E63-EB04EC248A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7469" y="3637721"/>
            <a:ext cx="7952232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938383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18BD70-B2A2-864F-9E71-B9C0B176AE3C}"/>
              </a:ext>
            </a:extLst>
          </p:cNvPr>
          <p:cNvSpPr/>
          <p:nvPr userDrawn="1"/>
        </p:nvSpPr>
        <p:spPr>
          <a:xfrm>
            <a:off x="5118652" y="0"/>
            <a:ext cx="7093225" cy="6858000"/>
          </a:xfrm>
          <a:prstGeom prst="rect">
            <a:avLst/>
          </a:prstGeom>
          <a:solidFill>
            <a:srgbClr val="DDE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B0A98-AA7F-E144-B2E7-6DDA04D8511C}"/>
              </a:ext>
            </a:extLst>
          </p:cNvPr>
          <p:cNvSpPr/>
          <p:nvPr userDrawn="1"/>
        </p:nvSpPr>
        <p:spPr>
          <a:xfrm>
            <a:off x="0" y="1"/>
            <a:ext cx="5118652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5941547-2B5E-164F-ABF4-CC9EC2940809}"/>
              </a:ext>
            </a:extLst>
          </p:cNvPr>
          <p:cNvSpPr txBox="1">
            <a:spLocks/>
          </p:cNvSpPr>
          <p:nvPr userDrawn="1"/>
        </p:nvSpPr>
        <p:spPr>
          <a:xfrm>
            <a:off x="1009198" y="2943281"/>
            <a:ext cx="2533124" cy="9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b="1" i="0" spc="2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CEAC8-E0C6-6B47-A612-08694090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365" y="935038"/>
            <a:ext cx="6536635" cy="5197475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2400" b="0" i="0">
                <a:latin typeface="+mn-lt"/>
              </a:defRPr>
            </a:lvl1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0FF4422-86A9-3346-82A9-EE5A6CCD8236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4621B-958E-68F0-46E8-F78CAAFF1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655" y="-1"/>
            <a:ext cx="152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8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B36520-B314-CC45-8E05-1615D7B17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2445" y="-56283"/>
            <a:ext cx="12316890" cy="7008412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F675410-9A72-F142-8ACC-0ECCBD6CBD42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0754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ashbo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FDF8084-C75C-6145-AAE7-9A5B4A408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C673ED1-D8F3-0442-AF44-62CED642F4E4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4651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7F0963-32F7-7644-8381-63718DAD9C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76CF0-DA6D-E692-B1A8-0BEAC8400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2FBD51-6EAB-D249-B4EA-6B88C502E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1818" y="3340100"/>
            <a:ext cx="36080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 SemiBold" panose="020B0602020204020203" pitchFamily="34" charset="0"/>
                <a:cs typeface="Objektiv Mk2 SemiBold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Title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2770889-B1C5-2B4F-A297-B6633156A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1819" y="4393648"/>
            <a:ext cx="36080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1FD39F-2181-9041-AF80-15C7C6867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909" y="756203"/>
            <a:ext cx="5257787" cy="47798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7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96F9B-2783-C34C-F892-EF6604B0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31A93-149E-B1D8-36FD-07F3C299C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C1436-FC45-59C7-B539-99E4BF93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C5E-1858-F144-B246-470D28935B1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4889E-23BA-4D75-6B6B-87899B4E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BDCD3-1167-DA89-43F4-24F3B10E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A6F-8D4F-4C40-A735-BF7338A7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8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65C1-34F0-3E79-4451-B3D6CBAD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65BA9-3C65-8866-8A67-87CABB1AC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486FA-4BDD-3B38-4B44-3DCF9CE00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C5E-1858-F144-B246-470D28935B1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5A0B8-9301-ADAC-5273-8D65580F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DB66B-1602-6FF2-BF67-39F4B56F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A6F-8D4F-4C40-A735-BF7338A7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FA35-9F8C-AE84-C539-5575A34D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911B-6023-A962-50AF-F5D9F1838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83DE8-097B-A8AF-1C92-0762ADB51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047A8-16D2-35A1-590B-64648F94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C5E-1858-F144-B246-470D28935B1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9ECBB-6A7F-3E55-79ED-6B19C064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2ADC7-49B2-C88F-681E-921D7911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A6F-8D4F-4C40-A735-BF7338A7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5949-A7F2-8277-4331-8307AD94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83775-2DB3-2E1F-B675-97DB4CF78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19000-B3E6-9F1F-692C-1BCAEBE25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5C4B3-12CB-CDE0-DEE8-1C42791A3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F2558-BD88-E810-D7B3-995E63F4F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A729F-94F3-8D10-33F4-5CCFF3FE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C5E-1858-F144-B246-470D28935B1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0A0118-E2EB-40C8-41BB-8A4B8CD4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90C692-5DE9-E437-5CA4-13F28DCF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A6F-8D4F-4C40-A735-BF7338A7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3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F99D9-B860-CCD6-0C38-9F71EC17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48156-D0A4-F79A-029A-9B8058C9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C5E-1858-F144-B246-470D28935B1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FFFB9-18BD-78E9-DDF5-3071538B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E9DF2-6EB5-DD47-8BA9-54DD4EE1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A6F-8D4F-4C40-A735-BF7338A7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4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AA12F-C98A-8182-D8E0-E6751F1A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C5E-1858-F144-B246-470D28935B1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F09B5-AFA1-4B6C-C25B-DDA43A52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10DB-59AE-4263-573A-6F738033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A6F-8D4F-4C40-A735-BF7338A740E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25EE401-5DF1-9A12-30F7-4170173B8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9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61A5-45BB-4DFB-9D36-2D9BD3C8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72B6A-F53F-5550-A10D-8C97617BB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298F3-F49E-E41B-2DDB-3AF492EBF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91F03-D0E4-C5D0-D23B-7460A08F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C5E-1858-F144-B246-470D28935B1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D6D4-8547-399C-B607-38331F300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A1090-0978-8A9A-E756-A290FD0B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A6F-8D4F-4C40-A735-BF7338A7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1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628E-0E9E-3A00-1D0D-DE80654BA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8794FE-3418-6FDC-0C83-6D28C88DB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8D521-3328-921D-CE3C-D511C2A24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F79EA-3C0C-5859-019A-70E29A0C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C5E-1858-F144-B246-470D28935B1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170DA-2729-082E-C04F-37CC7C93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D89A7-0E0D-728F-A872-6002F468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A6F-8D4F-4C40-A735-BF7338A7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3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B2E200-BF3C-9D8D-9D06-16B30DB8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3BEAF-D505-F939-DFC4-F66E60EF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3A27-C110-4B9A-1C13-ABBAB5BC7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CC5E-1858-F144-B246-470D28935B1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3706-847E-39D3-4EE8-1306144F1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C2DDD-AD21-27DE-2565-C1B456519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9A6F-8D4F-4C40-A735-BF7338A7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5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otalexpert.freshdesk.com/support/solutions/articles/22000280125-lo-to-agent-co-marketing-kit-event-script" TargetMode="External"/><Relationship Id="rId2" Type="http://schemas.openxmlformats.org/officeDocument/2006/relationships/hyperlink" Target="https://totalexpert.freshdesk.com/support/solutions/articles/22000280124-lo-to-agent-co-marketing-kit-playbook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otalexpert.freshdesk.com/support/solutions/articles/22000280126-agent-presentation-invitation-scri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06F7AD4-C54B-A140-BAD9-3BAAF1B2BE16}"/>
              </a:ext>
            </a:extLst>
          </p:cNvPr>
          <p:cNvSpPr txBox="1">
            <a:spLocks/>
          </p:cNvSpPr>
          <p:nvPr/>
        </p:nvSpPr>
        <p:spPr>
          <a:xfrm>
            <a:off x="880615" y="2125983"/>
            <a:ext cx="10569387" cy="399672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60"/>
              </a:lnSpc>
              <a:buNone/>
            </a:pPr>
            <a:r>
              <a:rPr lang="en-US" sz="2000" b="1" u="sng">
                <a:latin typeface="Barlow" pitchFamily="2" charset="77"/>
              </a:rPr>
              <a:t>Resources: </a:t>
            </a:r>
          </a:p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/>
                <a:hlinkClick r:id="rId2"/>
              </a:rPr>
              <a:t>Playbook</a:t>
            </a:r>
          </a:p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/>
                <a:hlinkClick r:id="rId3"/>
              </a:rPr>
              <a:t>Presentation Guide</a:t>
            </a:r>
          </a:p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/>
                <a:hlinkClick r:id="rId4"/>
              </a:rPr>
              <a:t>Email Invite</a:t>
            </a:r>
          </a:p>
          <a:p>
            <a:pPr marL="0" indent="0">
              <a:lnSpc>
                <a:spcPts val="2460"/>
              </a:lnSpc>
              <a:buNone/>
            </a:pPr>
            <a:endParaRPr lang="en-US" sz="2000">
              <a:solidFill>
                <a:srgbClr val="00263A"/>
              </a:solidFill>
              <a:latin typeface="Barlow" pitchFamily="2" charset="77"/>
            </a:endParaRPr>
          </a:p>
          <a:p>
            <a:pPr marL="0" indent="0">
              <a:lnSpc>
                <a:spcPts val="2460"/>
              </a:lnSpc>
              <a:buNone/>
            </a:pPr>
            <a:endParaRPr lang="en-US" sz="1800">
              <a:solidFill>
                <a:srgbClr val="FF0000"/>
              </a:solidFill>
              <a:latin typeface="Barlow" pitchFamily="2" charset="77"/>
            </a:endParaRPr>
          </a:p>
          <a:p>
            <a:pPr marL="0" indent="0">
              <a:lnSpc>
                <a:spcPts val="2460"/>
              </a:lnSpc>
              <a:buNone/>
            </a:pPr>
            <a:r>
              <a:rPr lang="en-US" sz="1800">
                <a:solidFill>
                  <a:srgbClr val="FF0000"/>
                </a:solidFill>
                <a:latin typeface="Barlow" pitchFamily="2" charset="77"/>
              </a:rPr>
              <a:t>DELETE THIS SLIDE PRIOR TO PRESENTING</a:t>
            </a:r>
          </a:p>
          <a:p>
            <a:pPr marL="0" indent="0">
              <a:lnSpc>
                <a:spcPts val="2460"/>
              </a:lnSpc>
              <a:buNone/>
            </a:pPr>
            <a:endParaRPr lang="en-US" sz="1800">
              <a:solidFill>
                <a:srgbClr val="00263A"/>
              </a:solidFill>
              <a:latin typeface="Barlow SemiBold" pitchFamily="2" charset="77"/>
            </a:endParaRPr>
          </a:p>
          <a:p>
            <a:pPr marL="0" indent="0">
              <a:lnSpc>
                <a:spcPts val="2460"/>
              </a:lnSpc>
              <a:buNone/>
            </a:pPr>
            <a:endParaRPr lang="en-US" sz="1800" b="1">
              <a:solidFill>
                <a:srgbClr val="002638"/>
              </a:solidFill>
              <a:latin typeface="Barlow SemiBold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7A50DD-C292-E44A-AA22-C7AFA7433A0E}"/>
              </a:ext>
            </a:extLst>
          </p:cNvPr>
          <p:cNvSpPr txBox="1">
            <a:spLocks/>
          </p:cNvSpPr>
          <p:nvPr/>
        </p:nvSpPr>
        <p:spPr>
          <a:xfrm>
            <a:off x="927196" y="1144449"/>
            <a:ext cx="6476781" cy="110775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15">
                <a:solidFill>
                  <a:srgbClr val="00263A"/>
                </a:solidFill>
                <a:latin typeface="Objektiv Mk2" panose="020B0702020204020203" pitchFamily="34" charset="0"/>
                <a:cs typeface="Objektiv Mk2" panose="020B0702020204020203" pitchFamily="34" charset="0"/>
              </a:rPr>
              <a:t>Presentation material links</a:t>
            </a:r>
          </a:p>
        </p:txBody>
      </p:sp>
    </p:spTree>
    <p:extLst>
      <p:ext uri="{BB962C8B-B14F-4D97-AF65-F5344CB8AC3E}">
        <p14:creationId xmlns:p14="http://schemas.microsoft.com/office/powerpoint/2010/main" val="373410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E3BF0B-E55A-1645-8D96-318BCC226F5A}"/>
              </a:ext>
            </a:extLst>
          </p:cNvPr>
          <p:cNvSpPr txBox="1">
            <a:spLocks/>
          </p:cNvSpPr>
          <p:nvPr/>
        </p:nvSpPr>
        <p:spPr>
          <a:xfrm>
            <a:off x="6096000" y="1897168"/>
            <a:ext cx="5240215" cy="598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spc="20">
                <a:solidFill>
                  <a:srgbClr val="F2F4F5"/>
                </a:solidFill>
                <a:latin typeface="DM Serif Display"/>
              </a:rPr>
              <a:t>Lead Capture Apps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9674F-5C62-3148-8B8B-BD9256820004}"/>
              </a:ext>
            </a:extLst>
          </p:cNvPr>
          <p:cNvSpPr txBox="1"/>
          <p:nvPr/>
        </p:nvSpPr>
        <p:spPr>
          <a:xfrm>
            <a:off x="6096000" y="2824546"/>
            <a:ext cx="52402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Barlow" pitchFamily="2" charset="77"/>
              </a:rPr>
              <a:t>Lead generation tool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Barlow" pitchFamily="2" charset="77"/>
              </a:rPr>
              <a:t>Multiple templates available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Barlow" pitchFamily="2" charset="77"/>
              </a:rPr>
              <a:t>Captures leads in-platform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Barlow" pitchFamily="2" charset="77"/>
              </a:rPr>
              <a:t>Allows you to automate follow up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8C6C1C-943F-4CF4-89AC-0FF17D275806}"/>
              </a:ext>
            </a:extLst>
          </p:cNvPr>
          <p:cNvGrpSpPr/>
          <p:nvPr/>
        </p:nvGrpSpPr>
        <p:grpSpPr>
          <a:xfrm>
            <a:off x="855785" y="1113693"/>
            <a:ext cx="4355202" cy="4817390"/>
            <a:chOff x="7154913" y="708655"/>
            <a:chExt cx="9925050" cy="12192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B5C77D-CA01-4BC5-AD98-C5404235B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913" y="708655"/>
              <a:ext cx="9925050" cy="12192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4F614E-6E79-4541-A7BB-451BD098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5" t="7161" r="16773" b="-1668"/>
            <a:stretch/>
          </p:blipFill>
          <p:spPr>
            <a:xfrm>
              <a:off x="8560418" y="1969634"/>
              <a:ext cx="7114032" cy="9670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8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CDE7704-538D-4DE0-6EF7-D8EC1D2B9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620" y="-101600"/>
            <a:ext cx="12372620" cy="708942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E3BF0B-E55A-1645-8D96-318BCC226F5A}"/>
              </a:ext>
            </a:extLst>
          </p:cNvPr>
          <p:cNvSpPr txBox="1">
            <a:spLocks/>
          </p:cNvSpPr>
          <p:nvPr/>
        </p:nvSpPr>
        <p:spPr>
          <a:xfrm>
            <a:off x="7154703" y="1777358"/>
            <a:ext cx="5240215" cy="598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20" normalizeH="0" baseline="0" noProof="0">
                <a:ln>
                  <a:noFill/>
                </a:ln>
                <a:solidFill>
                  <a:srgbClr val="F2F4F5"/>
                </a:solidFill>
                <a:effectLst/>
                <a:uLnTx/>
                <a:uFillTx/>
                <a:latin typeface="DM Serif Display"/>
                <a:ea typeface="+mj-ea"/>
                <a:cs typeface="+mj-cs"/>
              </a:rPr>
              <a:t>Single Property Sites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8AB01-5EE6-7047-B1BA-61790BD67922}"/>
              </a:ext>
            </a:extLst>
          </p:cNvPr>
          <p:cNvSpPr txBox="1"/>
          <p:nvPr/>
        </p:nvSpPr>
        <p:spPr>
          <a:xfrm>
            <a:off x="7154703" y="2559430"/>
            <a:ext cx="4239316" cy="69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t>Attract and engage homebuyers with a beautiful, co-branded property website.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9674F-5C62-3148-8B8B-BD9256820004}"/>
              </a:ext>
            </a:extLst>
          </p:cNvPr>
          <p:cNvSpPr txBox="1"/>
          <p:nvPr/>
        </p:nvSpPr>
        <p:spPr>
          <a:xfrm>
            <a:off x="7154703" y="3471333"/>
            <a:ext cx="52402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t>MLS integration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t>Multi-channel optimization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t>Only 5 clicks</a:t>
            </a:r>
          </a:p>
        </p:txBody>
      </p:sp>
      <p:pic>
        <p:nvPicPr>
          <p:cNvPr id="6" name="Picture 5" descr="A picture containing text, screenshot, electronics, indoor&#10;&#10;Description automatically generated">
            <a:extLst>
              <a:ext uri="{FF2B5EF4-FFF2-40B4-BE49-F238E27FC236}">
                <a16:creationId xmlns:a16="http://schemas.microsoft.com/office/drawing/2014/main" id="{8D74445E-7604-48D6-8EB6-2E2C539E7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83" y="1624959"/>
            <a:ext cx="6516542" cy="35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5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B89ED-00A9-154D-981D-C93C78E275DA}"/>
              </a:ext>
            </a:extLst>
          </p:cNvPr>
          <p:cNvSpPr txBox="1">
            <a:spLocks/>
          </p:cNvSpPr>
          <p:nvPr/>
        </p:nvSpPr>
        <p:spPr>
          <a:xfrm>
            <a:off x="2794004" y="2653449"/>
            <a:ext cx="6603992" cy="7755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20">
                <a:solidFill>
                  <a:srgbClr val="F2F4F5"/>
                </a:solidFill>
                <a:latin typeface="DM Serif Display"/>
              </a:rPr>
              <a:t>How to Become a </a:t>
            </a:r>
          </a:p>
          <a:p>
            <a:pPr algn="ctr"/>
            <a:r>
              <a:rPr lang="en-US" sz="4800" spc="20">
                <a:solidFill>
                  <a:srgbClr val="F2F4F5"/>
                </a:solidFill>
                <a:latin typeface="DM Serif Display"/>
              </a:rPr>
              <a:t>Co-Marketing Partner </a:t>
            </a:r>
          </a:p>
        </p:txBody>
      </p:sp>
    </p:spTree>
    <p:extLst>
      <p:ext uri="{BB962C8B-B14F-4D97-AF65-F5344CB8AC3E}">
        <p14:creationId xmlns:p14="http://schemas.microsoft.com/office/powerpoint/2010/main" val="92705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A0C8-F9DB-464B-9D36-FBFE1EEF0A34}"/>
              </a:ext>
            </a:extLst>
          </p:cNvPr>
          <p:cNvSpPr txBox="1">
            <a:spLocks/>
          </p:cNvSpPr>
          <p:nvPr/>
        </p:nvSpPr>
        <p:spPr>
          <a:xfrm>
            <a:off x="1334451" y="2701423"/>
            <a:ext cx="3703138" cy="7755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20">
                <a:solidFill>
                  <a:srgbClr val="F2F4F5"/>
                </a:solidFill>
                <a:latin typeface="DM Serif Display"/>
              </a:rPr>
              <a:t>Three Easy Steps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F4C2B6-D538-B644-9F80-95F30BE4BA31}"/>
              </a:ext>
            </a:extLst>
          </p:cNvPr>
          <p:cNvGrpSpPr/>
          <p:nvPr/>
        </p:nvGrpSpPr>
        <p:grpSpPr>
          <a:xfrm>
            <a:off x="7041508" y="2094443"/>
            <a:ext cx="566110" cy="583204"/>
            <a:chOff x="737598" y="1979622"/>
            <a:chExt cx="635001" cy="58629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E1D04D-FB5C-BB4D-82A3-A25AF49A3A30}"/>
                </a:ext>
              </a:extLst>
            </p:cNvPr>
            <p:cNvSpPr/>
            <p:nvPr/>
          </p:nvSpPr>
          <p:spPr>
            <a:xfrm>
              <a:off x="737598" y="2008651"/>
              <a:ext cx="635001" cy="557262"/>
            </a:xfrm>
            <a:prstGeom prst="ellips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F55F1D-1555-5648-BD36-70B92EFF2B43}"/>
                </a:ext>
              </a:extLst>
            </p:cNvPr>
            <p:cNvSpPr txBox="1"/>
            <p:nvPr/>
          </p:nvSpPr>
          <p:spPr>
            <a:xfrm>
              <a:off x="854901" y="1979622"/>
              <a:ext cx="508357" cy="530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26A66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48F72-E995-2740-8263-EF206E16C510}"/>
              </a:ext>
            </a:extLst>
          </p:cNvPr>
          <p:cNvGrpSpPr/>
          <p:nvPr/>
        </p:nvGrpSpPr>
        <p:grpSpPr>
          <a:xfrm>
            <a:off x="7049835" y="3117287"/>
            <a:ext cx="566110" cy="584775"/>
            <a:chOff x="737598" y="1979623"/>
            <a:chExt cx="635001" cy="58787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9389B7A-45BA-AA49-9840-982027A490E7}"/>
                </a:ext>
              </a:extLst>
            </p:cNvPr>
            <p:cNvSpPr/>
            <p:nvPr/>
          </p:nvSpPr>
          <p:spPr>
            <a:xfrm>
              <a:off x="737598" y="2008651"/>
              <a:ext cx="635001" cy="557262"/>
            </a:xfrm>
            <a:prstGeom prst="ellips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F1B101-58D6-C54E-AFA0-D06BD407721E}"/>
                </a:ext>
              </a:extLst>
            </p:cNvPr>
            <p:cNvSpPr txBox="1"/>
            <p:nvPr/>
          </p:nvSpPr>
          <p:spPr>
            <a:xfrm>
              <a:off x="854901" y="1979623"/>
              <a:ext cx="508357" cy="587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26A66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3D124C-C843-E24A-B72F-7F16C42822BD}"/>
              </a:ext>
            </a:extLst>
          </p:cNvPr>
          <p:cNvGrpSpPr/>
          <p:nvPr/>
        </p:nvGrpSpPr>
        <p:grpSpPr>
          <a:xfrm>
            <a:off x="7049835" y="4207067"/>
            <a:ext cx="566110" cy="584775"/>
            <a:chOff x="737598" y="1979623"/>
            <a:chExt cx="635001" cy="58787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C5C343-097F-5B4B-94F9-D23B2F252B7D}"/>
                </a:ext>
              </a:extLst>
            </p:cNvPr>
            <p:cNvSpPr/>
            <p:nvPr/>
          </p:nvSpPr>
          <p:spPr>
            <a:xfrm>
              <a:off x="737598" y="2008651"/>
              <a:ext cx="635001" cy="557262"/>
            </a:xfrm>
            <a:prstGeom prst="ellips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90C509-CE4B-1248-9F7D-789B367AA7CD}"/>
                </a:ext>
              </a:extLst>
            </p:cNvPr>
            <p:cNvSpPr txBox="1"/>
            <p:nvPr/>
          </p:nvSpPr>
          <p:spPr>
            <a:xfrm>
              <a:off x="854901" y="1979623"/>
              <a:ext cx="508357" cy="587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26A66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3</a:t>
              </a: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32936788-261E-42B6-B130-365F05297C99}"/>
              </a:ext>
            </a:extLst>
          </p:cNvPr>
          <p:cNvSpPr txBox="1">
            <a:spLocks/>
          </p:cNvSpPr>
          <p:nvPr/>
        </p:nvSpPr>
        <p:spPr>
          <a:xfrm>
            <a:off x="7879260" y="2012707"/>
            <a:ext cx="3737006" cy="775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20">
                <a:solidFill>
                  <a:schemeClr val="accent1">
                    <a:lumMod val="50000"/>
                  </a:schemeClr>
                </a:solidFill>
                <a:latin typeface="Barlow" pitchFamily="2" charset="77"/>
              </a:rPr>
              <a:t>Call, email, or text 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5B90E4A8-7A6A-4E5F-80F3-EE8DBC2415E0}"/>
              </a:ext>
            </a:extLst>
          </p:cNvPr>
          <p:cNvSpPr txBox="1">
            <a:spLocks/>
          </p:cNvSpPr>
          <p:nvPr/>
        </p:nvSpPr>
        <p:spPr>
          <a:xfrm>
            <a:off x="7879261" y="4201441"/>
            <a:ext cx="3398340" cy="775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20">
                <a:solidFill>
                  <a:schemeClr val="accent1">
                    <a:lumMod val="50000"/>
                  </a:schemeClr>
                </a:solidFill>
                <a:latin typeface="Barlow" pitchFamily="2" charset="77"/>
              </a:rPr>
              <a:t>Start collaborating 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8B8F876F-9A5E-4369-9518-40CA5B3BACC0}"/>
              </a:ext>
            </a:extLst>
          </p:cNvPr>
          <p:cNvSpPr txBox="1">
            <a:spLocks/>
          </p:cNvSpPr>
          <p:nvPr/>
        </p:nvSpPr>
        <p:spPr>
          <a:xfrm>
            <a:off x="7879260" y="3107074"/>
            <a:ext cx="4935589" cy="775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20">
                <a:solidFill>
                  <a:schemeClr val="accent1">
                    <a:lumMod val="50000"/>
                  </a:schemeClr>
                </a:solidFill>
                <a:latin typeface="Barlow" pitchFamily="2" charset="77"/>
              </a:rPr>
              <a:t>Accept the invitation 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DC8E1F27-C3B0-4F05-8588-825F83AC304B}"/>
              </a:ext>
            </a:extLst>
          </p:cNvPr>
          <p:cNvSpPr txBox="1">
            <a:spLocks/>
          </p:cNvSpPr>
          <p:nvPr/>
        </p:nvSpPr>
        <p:spPr>
          <a:xfrm>
            <a:off x="7879260" y="4120054"/>
            <a:ext cx="6207799" cy="775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spc="20">
              <a:solidFill>
                <a:schemeClr val="accent1">
                  <a:lumMod val="50000"/>
                </a:schemeClr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00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06F7AD4-C54B-A140-BAD9-3BAAF1B2BE16}"/>
              </a:ext>
            </a:extLst>
          </p:cNvPr>
          <p:cNvSpPr txBox="1">
            <a:spLocks/>
          </p:cNvSpPr>
          <p:nvPr/>
        </p:nvSpPr>
        <p:spPr>
          <a:xfrm>
            <a:off x="1300058" y="2759182"/>
            <a:ext cx="4438650" cy="14006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Let me know if you want to connect or learn more about Co-Marketing</a:t>
            </a:r>
          </a:p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You can reach me M-F 9 a.m. - 5 p.m.</a:t>
            </a:r>
          </a:p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Call, email, or text. Whichever is better for you.</a:t>
            </a:r>
            <a:endParaRPr lang="en-US" sz="1800" b="1">
              <a:solidFill>
                <a:srgbClr val="00263A"/>
              </a:solidFill>
              <a:latin typeface="Barlow SemiBold" pitchFamily="2" charset="77"/>
            </a:endParaRPr>
          </a:p>
          <a:p>
            <a:pPr marL="0" indent="0">
              <a:lnSpc>
                <a:spcPts val="2460"/>
              </a:lnSpc>
              <a:buNone/>
            </a:pPr>
            <a:endParaRPr lang="en-US" sz="1800" b="1">
              <a:solidFill>
                <a:srgbClr val="002638"/>
              </a:solidFill>
              <a:latin typeface="Barlow SemiBold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7A50DD-C292-E44A-AA22-C7AFA7433A0E}"/>
              </a:ext>
            </a:extLst>
          </p:cNvPr>
          <p:cNvSpPr txBox="1">
            <a:spLocks/>
          </p:cNvSpPr>
          <p:nvPr/>
        </p:nvSpPr>
        <p:spPr>
          <a:xfrm>
            <a:off x="1300058" y="1801399"/>
            <a:ext cx="4709583" cy="110775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15">
                <a:solidFill>
                  <a:srgbClr val="00263A"/>
                </a:solidFill>
                <a:latin typeface="DM Serif Display" pitchFamily="2" charset="0"/>
              </a:rPr>
              <a:t>Call, Email, or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7D5D8-F229-873C-142D-3D6DA97EA71E}"/>
              </a:ext>
            </a:extLst>
          </p:cNvPr>
          <p:cNvSpPr txBox="1"/>
          <p:nvPr/>
        </p:nvSpPr>
        <p:spPr>
          <a:xfrm>
            <a:off x="7298267" y="4535707"/>
            <a:ext cx="314960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>
                <a:highlight>
                  <a:srgbClr val="FFFF00"/>
                </a:highlight>
                <a:latin typeface="Barlow" pitchFamily="2" charset="77"/>
              </a:rPr>
              <a:t>Your name here</a:t>
            </a:r>
          </a:p>
          <a:p>
            <a:pPr algn="ctr">
              <a:lnSpc>
                <a:spcPts val="2460"/>
              </a:lnSpc>
            </a:pPr>
            <a:r>
              <a:rPr lang="en-US">
                <a:highlight>
                  <a:srgbClr val="FFFF00"/>
                </a:highlight>
                <a:latin typeface="Barlow" pitchFamily="2" charset="77"/>
              </a:rPr>
              <a:t>P: 987-654-3210</a:t>
            </a:r>
          </a:p>
          <a:p>
            <a:pPr algn="ctr">
              <a:lnSpc>
                <a:spcPts val="2460"/>
              </a:lnSpc>
            </a:pPr>
            <a:r>
              <a:rPr lang="en-US">
                <a:highlight>
                  <a:srgbClr val="FFFF00"/>
                </a:highlight>
                <a:latin typeface="Barlow" pitchFamily="2" charset="77"/>
              </a:rPr>
              <a:t>E: </a:t>
            </a:r>
            <a:r>
              <a:rPr lang="en-US" err="1">
                <a:highlight>
                  <a:srgbClr val="FFFF00"/>
                </a:highlight>
                <a:latin typeface="Barlow" pitchFamily="2" charset="77"/>
              </a:rPr>
              <a:t>youremail@email.com</a:t>
            </a:r>
            <a:endParaRPr lang="en-US">
              <a:highlight>
                <a:srgbClr val="FFFF00"/>
              </a:highlight>
              <a:latin typeface="Barlow SemiBold" pitchFamily="2" charset="77"/>
            </a:endParaRPr>
          </a:p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39DA01-0C5A-781C-4CD7-9B79437698C2}"/>
              </a:ext>
            </a:extLst>
          </p:cNvPr>
          <p:cNvSpPr/>
          <p:nvPr/>
        </p:nvSpPr>
        <p:spPr>
          <a:xfrm>
            <a:off x="7145867" y="1253067"/>
            <a:ext cx="3454400" cy="2876239"/>
          </a:xfrm>
          <a:prstGeom prst="rect">
            <a:avLst/>
          </a:prstGeom>
          <a:solidFill>
            <a:schemeClr val="bg1"/>
          </a:solidFill>
          <a:ln>
            <a:solidFill>
              <a:srgbClr val="96A4A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INSERT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60316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06F7AD4-C54B-A140-BAD9-3BAAF1B2BE16}"/>
              </a:ext>
            </a:extLst>
          </p:cNvPr>
          <p:cNvSpPr txBox="1">
            <a:spLocks/>
          </p:cNvSpPr>
          <p:nvPr/>
        </p:nvSpPr>
        <p:spPr>
          <a:xfrm>
            <a:off x="1164591" y="2588426"/>
            <a:ext cx="4438650" cy="14006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Check your inbox for an invitation</a:t>
            </a:r>
          </a:p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 The email invitation will come from </a:t>
            </a:r>
            <a:r>
              <a:rPr lang="en-US" sz="2000" b="1">
                <a:solidFill>
                  <a:srgbClr val="00263A"/>
                </a:solidFill>
                <a:latin typeface="Barlow" pitchFamily="2" charset="77"/>
              </a:rPr>
              <a:t>Total Expert</a:t>
            </a:r>
          </a:p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If you don’t get it, reach out to me and I will resend to you </a:t>
            </a:r>
          </a:p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Make sure to accept the invitation and set up your profile </a:t>
            </a:r>
            <a:r>
              <a:rPr lang="en-US" sz="2000" b="1">
                <a:solidFill>
                  <a:srgbClr val="00263A"/>
                </a:solidFill>
                <a:latin typeface="Barlow" pitchFamily="2" charset="77"/>
              </a:rPr>
              <a:t>	</a:t>
            </a:r>
            <a:r>
              <a:rPr lang="en-US" sz="2000" b="1">
                <a:solidFill>
                  <a:srgbClr val="26A66F"/>
                </a:solidFill>
                <a:latin typeface="Barlow" pitchFamily="2" charset="77"/>
              </a:rPr>
              <a:t>	</a:t>
            </a:r>
            <a:endParaRPr lang="en-US" sz="1400" b="1">
              <a:solidFill>
                <a:srgbClr val="002638"/>
              </a:solidFill>
              <a:latin typeface="Barlow SemiBold" pitchFamily="2" charset="77"/>
            </a:endParaRPr>
          </a:p>
          <a:p>
            <a:pPr>
              <a:lnSpc>
                <a:spcPts val="2460"/>
              </a:lnSpc>
            </a:pPr>
            <a:endParaRPr lang="en-US" sz="1800" b="1">
              <a:solidFill>
                <a:srgbClr val="002638"/>
              </a:solidFill>
              <a:latin typeface="Barlow SemiBold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7A50DD-C292-E44A-AA22-C7AFA7433A0E}"/>
              </a:ext>
            </a:extLst>
          </p:cNvPr>
          <p:cNvSpPr txBox="1">
            <a:spLocks/>
          </p:cNvSpPr>
          <p:nvPr/>
        </p:nvSpPr>
        <p:spPr>
          <a:xfrm>
            <a:off x="1164591" y="1716732"/>
            <a:ext cx="4709583" cy="110775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15">
                <a:solidFill>
                  <a:srgbClr val="00263A"/>
                </a:solidFill>
                <a:latin typeface="DM Serif Display" pitchFamily="2" charset="0"/>
              </a:rPr>
              <a:t>Accept the Invitation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9A1CCA-B359-A3BD-ED77-0BA869B04E74}"/>
              </a:ext>
            </a:extLst>
          </p:cNvPr>
          <p:cNvGrpSpPr/>
          <p:nvPr/>
        </p:nvGrpSpPr>
        <p:grpSpPr>
          <a:xfrm>
            <a:off x="6317828" y="982700"/>
            <a:ext cx="5044439" cy="4892600"/>
            <a:chOff x="6317828" y="982700"/>
            <a:chExt cx="5044439" cy="4892600"/>
          </a:xfrm>
        </p:grpSpPr>
        <p:pic>
          <p:nvPicPr>
            <p:cNvPr id="3" name="Picture 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9B1712AA-5474-E881-65FF-ED670BB9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7828" y="982700"/>
              <a:ext cx="5044439" cy="4892600"/>
            </a:xfrm>
            <a:prstGeom prst="rect">
              <a:avLst/>
            </a:prstGeom>
            <a:ln w="19050">
              <a:solidFill>
                <a:srgbClr val="96A4AE"/>
              </a:solidFill>
            </a:ln>
          </p:spPr>
        </p:pic>
        <p:pic>
          <p:nvPicPr>
            <p:cNvPr id="6" name="Picture 5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DEBB3D71-DC94-B446-3B55-D42A466F6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2626" y="1018328"/>
              <a:ext cx="4949538" cy="1036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106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06F7AD4-C54B-A140-BAD9-3BAAF1B2BE16}"/>
              </a:ext>
            </a:extLst>
          </p:cNvPr>
          <p:cNvSpPr txBox="1">
            <a:spLocks/>
          </p:cNvSpPr>
          <p:nvPr/>
        </p:nvSpPr>
        <p:spPr>
          <a:xfrm>
            <a:off x="1300058" y="2548232"/>
            <a:ext cx="4438650" cy="14006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Explore the different features available to you in Total Expert</a:t>
            </a:r>
          </a:p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Check out the Training Resource Center </a:t>
            </a:r>
          </a:p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Questions? Reach out to support, which is available six days a week</a:t>
            </a:r>
            <a:endParaRPr lang="en-US" sz="1800" b="1">
              <a:solidFill>
                <a:srgbClr val="00263A"/>
              </a:solidFill>
              <a:latin typeface="Barlow SemiBold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7A50DD-C292-E44A-AA22-C7AFA7433A0E}"/>
              </a:ext>
            </a:extLst>
          </p:cNvPr>
          <p:cNvSpPr txBox="1">
            <a:spLocks/>
          </p:cNvSpPr>
          <p:nvPr/>
        </p:nvSpPr>
        <p:spPr>
          <a:xfrm>
            <a:off x="1300058" y="1716732"/>
            <a:ext cx="5422475" cy="110775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15">
                <a:solidFill>
                  <a:srgbClr val="00263A"/>
                </a:solidFill>
                <a:latin typeface="DM Serif Display" pitchFamily="2" charset="0"/>
              </a:rPr>
              <a:t>Start Collaborating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6034E0F-C612-EF54-FFCD-E321EBC2C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533" y="293982"/>
            <a:ext cx="3644900" cy="4508500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809473E-C86C-25F2-368D-87815B203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141" y="2091031"/>
            <a:ext cx="3302655" cy="42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2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DEF00-71A6-4D06-58C8-D56E58810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469" y="2403874"/>
            <a:ext cx="7237856" cy="141088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Co-Marketing in Total Expert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0C212-2C65-3120-0FAF-E4A28B00A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7469" y="4066346"/>
            <a:ext cx="7952232" cy="914400"/>
          </a:xfrm>
        </p:spPr>
        <p:txBody>
          <a:bodyPr/>
          <a:lstStyle/>
          <a:p>
            <a:r>
              <a:rPr lang="en-US"/>
              <a:t>Sell more homes and build your brand </a:t>
            </a:r>
          </a:p>
        </p:txBody>
      </p:sp>
    </p:spTree>
    <p:extLst>
      <p:ext uri="{BB962C8B-B14F-4D97-AF65-F5344CB8AC3E}">
        <p14:creationId xmlns:p14="http://schemas.microsoft.com/office/powerpoint/2010/main" val="250269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08961-C142-BD3E-2531-94A3DD51B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What is Total Expert? </a:t>
            </a:r>
          </a:p>
          <a:p>
            <a:r>
              <a:rPr lang="en-US"/>
              <a:t>Co-Marketing Overview </a:t>
            </a:r>
          </a:p>
          <a:p>
            <a:r>
              <a:rPr lang="en-US"/>
              <a:t>Key Features </a:t>
            </a:r>
          </a:p>
          <a:p>
            <a:r>
              <a:rPr lang="en-US"/>
              <a:t>Benefits of Co-Marketing </a:t>
            </a:r>
          </a:p>
          <a:p>
            <a:r>
              <a:rPr lang="en-US"/>
              <a:t>How to Get Started </a:t>
            </a:r>
          </a:p>
        </p:txBody>
      </p:sp>
    </p:spTree>
    <p:extLst>
      <p:ext uri="{BB962C8B-B14F-4D97-AF65-F5344CB8AC3E}">
        <p14:creationId xmlns:p14="http://schemas.microsoft.com/office/powerpoint/2010/main" val="173912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06F7AD4-C54B-A140-BAD9-3BAAF1B2BE16}"/>
              </a:ext>
            </a:extLst>
          </p:cNvPr>
          <p:cNvSpPr txBox="1">
            <a:spLocks/>
          </p:cNvSpPr>
          <p:nvPr/>
        </p:nvSpPr>
        <p:spPr>
          <a:xfrm>
            <a:off x="1200150" y="2307788"/>
            <a:ext cx="4179372" cy="36706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Industry leading, purpose-built CRM and customer engagement platform</a:t>
            </a:r>
          </a:p>
          <a:p>
            <a:pPr>
              <a:lnSpc>
                <a:spcPts val="2460"/>
              </a:lnSpc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Specifically designed to help realtors build their brand and grow their business, alongside loan officers</a:t>
            </a:r>
          </a:p>
          <a:p>
            <a:pPr marL="0" indent="0">
              <a:lnSpc>
                <a:spcPts val="2460"/>
              </a:lnSpc>
              <a:buNone/>
            </a:pPr>
            <a:endParaRPr lang="en-US" sz="2000">
              <a:solidFill>
                <a:srgbClr val="26A66F"/>
              </a:solidFill>
              <a:latin typeface="Barlow SemiBold" pitchFamily="2" charset="77"/>
            </a:endParaRPr>
          </a:p>
          <a:p>
            <a:pPr>
              <a:lnSpc>
                <a:spcPts val="2460"/>
              </a:lnSpc>
            </a:pPr>
            <a:endParaRPr lang="en-US" sz="2000">
              <a:solidFill>
                <a:srgbClr val="002638"/>
              </a:solidFill>
              <a:latin typeface="Barlow SemiBold" pitchFamily="2" charset="77"/>
            </a:endParaRPr>
          </a:p>
          <a:p>
            <a:pPr>
              <a:lnSpc>
                <a:spcPts val="2460"/>
              </a:lnSpc>
            </a:pPr>
            <a:endParaRPr lang="en-US" sz="1800" b="1">
              <a:solidFill>
                <a:srgbClr val="002638"/>
              </a:solidFill>
              <a:latin typeface="Barlow SemiBold" pitchFamily="2" charset="77"/>
            </a:endParaRPr>
          </a:p>
          <a:p>
            <a:pPr>
              <a:lnSpc>
                <a:spcPts val="2460"/>
              </a:lnSpc>
            </a:pPr>
            <a:endParaRPr lang="en-US" sz="1800" b="1">
              <a:solidFill>
                <a:srgbClr val="002638"/>
              </a:solidFill>
              <a:latin typeface="Barlow SemiBold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7A50DD-C292-E44A-AA22-C7AFA7433A0E}"/>
              </a:ext>
            </a:extLst>
          </p:cNvPr>
          <p:cNvSpPr txBox="1">
            <a:spLocks/>
          </p:cNvSpPr>
          <p:nvPr/>
        </p:nvSpPr>
        <p:spPr>
          <a:xfrm>
            <a:off x="1200150" y="1386298"/>
            <a:ext cx="4709583" cy="110775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15">
                <a:solidFill>
                  <a:srgbClr val="00263A"/>
                </a:solidFill>
                <a:latin typeface="DM Serif Display"/>
              </a:rPr>
              <a:t>What is Total Expert? </a:t>
            </a:r>
            <a:endParaRPr lang="en-US" sz="3600" spc="15">
              <a:solidFill>
                <a:srgbClr val="00263A"/>
              </a:solidFill>
              <a:latin typeface="DM Serif Display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5685FD-9354-936C-8A5C-D543590C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205" y="0"/>
            <a:ext cx="6724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9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E3BF0B-E55A-1645-8D96-318BCC226F5A}"/>
              </a:ext>
            </a:extLst>
          </p:cNvPr>
          <p:cNvSpPr txBox="1">
            <a:spLocks/>
          </p:cNvSpPr>
          <p:nvPr/>
        </p:nvSpPr>
        <p:spPr>
          <a:xfrm>
            <a:off x="1058334" y="1196498"/>
            <a:ext cx="6290732" cy="598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spc="20">
                <a:solidFill>
                  <a:srgbClr val="00263A"/>
                </a:solidFill>
                <a:latin typeface="DM Serif Display"/>
              </a:rPr>
              <a:t>Co-Marketing Portal</a:t>
            </a:r>
          </a:p>
          <a:p>
            <a:pPr>
              <a:lnSpc>
                <a:spcPct val="100000"/>
              </a:lnSpc>
            </a:pPr>
            <a:r>
              <a:rPr lang="en-US" sz="3600" spc="20">
                <a:solidFill>
                  <a:srgbClr val="00263A"/>
                </a:solidFill>
                <a:latin typeface="DM Serif Display"/>
              </a:rPr>
              <a:t>in Total Expert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C1ED1D-5E47-4D42-B157-9228E1618CDF}"/>
              </a:ext>
            </a:extLst>
          </p:cNvPr>
          <p:cNvSpPr txBox="1"/>
          <p:nvPr/>
        </p:nvSpPr>
        <p:spPr>
          <a:xfrm>
            <a:off x="1058334" y="2626928"/>
            <a:ext cx="51934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Total Expert is available to every real estate agent and anyone in financial services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Partners have access to a FREE version of Total Expert, including a suite of powerful, user-friendly tools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263A"/>
                </a:solidFill>
                <a:latin typeface="Barlow" pitchFamily="2" charset="77"/>
              </a:rPr>
              <a:t>Live, local support is available six days a week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5D36828-818C-3FB3-2E68-14F3B1942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24" y="0"/>
            <a:ext cx="6724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8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93CD5F-5632-6345-9442-C6039B60E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6210" y="2625523"/>
            <a:ext cx="7925201" cy="2260463"/>
          </a:xfrm>
        </p:spPr>
        <p:txBody>
          <a:bodyPr lIns="91440" tIns="45720" rIns="91440" bIns="45720" anchor="b"/>
          <a:lstStyle/>
          <a:p>
            <a:r>
              <a:rPr lang="en-US">
                <a:latin typeface="Objektiv Mk2 SemiBold"/>
              </a:rPr>
              <a:t>Co-Marketing</a:t>
            </a:r>
          </a:p>
          <a:p>
            <a:r>
              <a:rPr lang="en-US">
                <a:latin typeface="Objektiv Mk2 SemiBold"/>
              </a:rPr>
              <a:t> Features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6E3BA-C63B-2E41-8D26-BFA9374B3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3854" y="4428786"/>
            <a:ext cx="4969906" cy="914400"/>
          </a:xfrm>
        </p:spPr>
        <p:txBody>
          <a:bodyPr lIns="91440" tIns="45720" rIns="91440" bIns="45720" anchor="t"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3F50D0-EC98-0F41-889E-9B6782870047}"/>
              </a:ext>
            </a:extLst>
          </p:cNvPr>
          <p:cNvCxnSpPr>
            <a:cxnSpLocks/>
          </p:cNvCxnSpPr>
          <p:nvPr/>
        </p:nvCxnSpPr>
        <p:spPr>
          <a:xfrm>
            <a:off x="1" y="3429001"/>
            <a:ext cx="4278922" cy="0"/>
          </a:xfrm>
          <a:prstGeom prst="line">
            <a:avLst/>
          </a:prstGeom>
          <a:ln w="25400">
            <a:solidFill>
              <a:srgbClr val="48D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5340E842-A247-4011-A41F-01BECEC489D4}"/>
              </a:ext>
            </a:extLst>
          </p:cNvPr>
          <p:cNvSpPr txBox="1">
            <a:spLocks/>
          </p:cNvSpPr>
          <p:nvPr/>
        </p:nvSpPr>
        <p:spPr>
          <a:xfrm>
            <a:off x="7339263" y="1509255"/>
            <a:ext cx="4285178" cy="3839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 defTabSz="914377">
              <a:lnSpc>
                <a:spcPct val="150000"/>
              </a:lnSpc>
              <a:spcBef>
                <a:spcPts val="1200"/>
              </a:spcBef>
            </a:pPr>
            <a:r>
              <a:rPr lang="en-US" sz="2200">
                <a:solidFill>
                  <a:srgbClr val="00263A"/>
                </a:solidFill>
                <a:latin typeface="Barlow" pitchFamily="2" charset="77"/>
              </a:rPr>
              <a:t>Print Marketing </a:t>
            </a:r>
          </a:p>
          <a:p>
            <a:pPr marL="285744" indent="-285744" defTabSz="914377">
              <a:lnSpc>
                <a:spcPct val="150000"/>
              </a:lnSpc>
              <a:spcBef>
                <a:spcPts val="1200"/>
              </a:spcBef>
            </a:pPr>
            <a:r>
              <a:rPr lang="en-US" sz="2200">
                <a:solidFill>
                  <a:srgbClr val="00263A"/>
                </a:solidFill>
                <a:latin typeface="Barlow" pitchFamily="2" charset="77"/>
              </a:rPr>
              <a:t>Email and Drip Campaigns</a:t>
            </a:r>
          </a:p>
          <a:p>
            <a:pPr marL="285744" indent="-285744" defTabSz="914377">
              <a:lnSpc>
                <a:spcPct val="150000"/>
              </a:lnSpc>
              <a:spcBef>
                <a:spcPts val="1200"/>
              </a:spcBef>
            </a:pPr>
            <a:r>
              <a:rPr lang="en-US" sz="2200">
                <a:solidFill>
                  <a:srgbClr val="00263A"/>
                </a:solidFill>
                <a:latin typeface="Barlow" pitchFamily="2" charset="77"/>
              </a:rPr>
              <a:t>Lead and Contact Management</a:t>
            </a:r>
          </a:p>
          <a:p>
            <a:pPr marL="285744" indent="-285744" defTabSz="914377">
              <a:lnSpc>
                <a:spcPct val="150000"/>
              </a:lnSpc>
              <a:spcBef>
                <a:spcPts val="1200"/>
              </a:spcBef>
            </a:pPr>
            <a:r>
              <a:rPr lang="en-US" sz="2200">
                <a:solidFill>
                  <a:srgbClr val="00263A"/>
                </a:solidFill>
                <a:latin typeface="Barlow" pitchFamily="2" charset="77"/>
              </a:rPr>
              <a:t>Lead Capture Apps</a:t>
            </a:r>
          </a:p>
          <a:p>
            <a:pPr marL="285744" indent="-285744" defTabSz="914377">
              <a:lnSpc>
                <a:spcPct val="150000"/>
              </a:lnSpc>
              <a:spcBef>
                <a:spcPts val="1200"/>
              </a:spcBef>
            </a:pPr>
            <a:r>
              <a:rPr lang="en-US" sz="2200">
                <a:solidFill>
                  <a:srgbClr val="00263A"/>
                </a:solidFill>
                <a:latin typeface="Barlow" pitchFamily="2" charset="77"/>
              </a:rPr>
              <a:t>Single Property Websites</a:t>
            </a:r>
          </a:p>
          <a:p>
            <a:pPr marL="285744" indent="-285744" defTabSz="914377">
              <a:lnSpc>
                <a:spcPct val="150000"/>
              </a:lnSpc>
              <a:spcBef>
                <a:spcPts val="1200"/>
              </a:spcBef>
            </a:pPr>
            <a:r>
              <a:rPr lang="en-US" sz="2200">
                <a:solidFill>
                  <a:srgbClr val="00263A"/>
                </a:solidFill>
                <a:latin typeface="Barlow" pitchFamily="2" charset="77"/>
              </a:rPr>
              <a:t>Lead Activity Training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AF013A-E211-8142-A510-E1D40CD8786B}"/>
              </a:ext>
            </a:extLst>
          </p:cNvPr>
          <p:cNvSpPr txBox="1">
            <a:spLocks/>
          </p:cNvSpPr>
          <p:nvPr/>
        </p:nvSpPr>
        <p:spPr>
          <a:xfrm>
            <a:off x="1264962" y="2488466"/>
            <a:ext cx="3013961" cy="1007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spc="20">
                <a:solidFill>
                  <a:schemeClr val="bg1"/>
                </a:solidFill>
                <a:latin typeface="DM Serif Display"/>
              </a:rPr>
              <a:t>Key Features</a:t>
            </a:r>
            <a:endParaRPr lang="en-US" sz="4000" spc="20">
              <a:solidFill>
                <a:schemeClr val="bg1"/>
              </a:solidFill>
              <a:latin typeface="DM Serif Display" pitchFamily="2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4400" spc="20">
              <a:solidFill>
                <a:schemeClr val="bg1"/>
              </a:solidFill>
              <a:latin typeface="DM Serif Display" pitchFamily="2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4400" spc="20">
              <a:solidFill>
                <a:srgbClr val="00263A"/>
              </a:solidFill>
              <a:latin typeface="DM Serif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4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CF9A288-4198-9341-93DA-042D970CD71E}"/>
              </a:ext>
            </a:extLst>
          </p:cNvPr>
          <p:cNvSpPr/>
          <p:nvPr/>
        </p:nvSpPr>
        <p:spPr>
          <a:xfrm>
            <a:off x="1078682" y="1643189"/>
            <a:ext cx="1082565" cy="1082565"/>
          </a:xfrm>
          <a:prstGeom prst="roundRect">
            <a:avLst/>
          </a:prstGeom>
          <a:solidFill>
            <a:srgbClr val="DDE5ED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457200" dist="279400" dir="3420000" sx="75000" sy="75000" algn="ctr" rotWithShape="0">
              <a:srgbClr val="00263A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7BAAE3C-26B4-2149-BDEF-9A251860CE0C}"/>
              </a:ext>
            </a:extLst>
          </p:cNvPr>
          <p:cNvSpPr/>
          <p:nvPr/>
        </p:nvSpPr>
        <p:spPr>
          <a:xfrm>
            <a:off x="1078682" y="3088361"/>
            <a:ext cx="1082565" cy="1082565"/>
          </a:xfrm>
          <a:prstGeom prst="roundRect">
            <a:avLst/>
          </a:prstGeom>
          <a:solidFill>
            <a:srgbClr val="DDE5ED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457200" dist="279400" dir="3420000" sx="75000" sy="75000" algn="ctr" rotWithShape="0">
              <a:srgbClr val="00263A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03E7A5F-9BBE-984D-BC60-AC7718269988}"/>
              </a:ext>
            </a:extLst>
          </p:cNvPr>
          <p:cNvSpPr/>
          <p:nvPr/>
        </p:nvSpPr>
        <p:spPr>
          <a:xfrm>
            <a:off x="1078681" y="4533533"/>
            <a:ext cx="1082565" cy="1082565"/>
          </a:xfrm>
          <a:prstGeom prst="roundRect">
            <a:avLst/>
          </a:prstGeom>
          <a:solidFill>
            <a:srgbClr val="DDE5ED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457200" dist="279400" dir="3420000" sx="75000" sy="75000" algn="ctr" rotWithShape="0">
              <a:srgbClr val="00263A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EEE07-29F7-104E-97D0-259AF1A9969B}"/>
              </a:ext>
            </a:extLst>
          </p:cNvPr>
          <p:cNvSpPr txBox="1"/>
          <p:nvPr/>
        </p:nvSpPr>
        <p:spPr>
          <a:xfrm>
            <a:off x="2502836" y="1581351"/>
            <a:ext cx="3226676" cy="97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48D597"/>
                </a:solidFill>
                <a:latin typeface="Barlow SemiBold" pitchFamily="2" charset="77"/>
              </a:rPr>
              <a:t>Branded Print Marketing</a:t>
            </a:r>
          </a:p>
          <a:p>
            <a:pPr>
              <a:lnSpc>
                <a:spcPts val="2460"/>
              </a:lnSpc>
            </a:pPr>
            <a:r>
              <a:rPr lang="en-US">
                <a:solidFill>
                  <a:schemeClr val="bg1"/>
                </a:solidFill>
                <a:latin typeface="Barlow" pitchFamily="2" charset="77"/>
              </a:rPr>
              <a:t>Quickly and easily deploy beautiful flyers and brochures.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7DB1A7-8E07-A545-B242-0C51090CA8E1}"/>
              </a:ext>
            </a:extLst>
          </p:cNvPr>
          <p:cNvSpPr txBox="1"/>
          <p:nvPr/>
        </p:nvSpPr>
        <p:spPr>
          <a:xfrm>
            <a:off x="2502836" y="2976147"/>
            <a:ext cx="3226675" cy="134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60"/>
              </a:lnSpc>
            </a:pPr>
            <a:r>
              <a:rPr lang="en-US" b="1">
                <a:solidFill>
                  <a:srgbClr val="48D597"/>
                </a:solidFill>
                <a:latin typeface="Barlow SemiBold" pitchFamily="2" charset="77"/>
              </a:rPr>
              <a:t>Campaigns</a:t>
            </a:r>
          </a:p>
          <a:p>
            <a:pPr>
              <a:lnSpc>
                <a:spcPts val="2460"/>
              </a:lnSpc>
            </a:pPr>
            <a:r>
              <a:rPr lang="en-US">
                <a:solidFill>
                  <a:schemeClr val="bg1"/>
                </a:solidFill>
                <a:latin typeface="Barlow" pitchFamily="2" charset="77"/>
              </a:rPr>
              <a:t>Create custom drip communications that are timely, relevant, and personal.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45FCDB-8A43-BF43-964B-C26BA53A8AA9}"/>
              </a:ext>
            </a:extLst>
          </p:cNvPr>
          <p:cNvSpPr txBox="1"/>
          <p:nvPr/>
        </p:nvSpPr>
        <p:spPr>
          <a:xfrm>
            <a:off x="2502836" y="4533533"/>
            <a:ext cx="3389964" cy="1661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60"/>
              </a:lnSpc>
            </a:pPr>
            <a:r>
              <a:rPr lang="en-US" b="1">
                <a:solidFill>
                  <a:srgbClr val="48D597"/>
                </a:solidFill>
                <a:latin typeface="Barlow SemiBold" pitchFamily="2" charset="77"/>
              </a:rPr>
              <a:t>Lead and Contact Management </a:t>
            </a:r>
          </a:p>
          <a:p>
            <a:pPr>
              <a:lnSpc>
                <a:spcPts val="2460"/>
              </a:lnSpc>
            </a:pPr>
            <a:r>
              <a:rPr lang="en-US">
                <a:solidFill>
                  <a:schemeClr val="bg1"/>
                </a:solidFill>
                <a:latin typeface="Barlow" pitchFamily="2" charset="77"/>
              </a:rPr>
              <a:t>Build customer relationships alongside lending partners by managing your shared leads in one place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3196FA-2007-EA4C-9473-173A72E51997}"/>
              </a:ext>
            </a:extLst>
          </p:cNvPr>
          <p:cNvSpPr txBox="1"/>
          <p:nvPr/>
        </p:nvSpPr>
        <p:spPr>
          <a:xfrm>
            <a:off x="7888429" y="1543269"/>
            <a:ext cx="3144511" cy="134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60"/>
              </a:lnSpc>
            </a:pPr>
            <a:r>
              <a:rPr lang="en-US" b="1">
                <a:solidFill>
                  <a:srgbClr val="48D597"/>
                </a:solidFill>
                <a:latin typeface="Barlow SemiBold" pitchFamily="2" charset="77"/>
              </a:rPr>
              <a:t>Open House Automation </a:t>
            </a:r>
          </a:p>
          <a:p>
            <a:pPr>
              <a:lnSpc>
                <a:spcPts val="2460"/>
              </a:lnSpc>
            </a:pPr>
            <a:r>
              <a:rPr lang="en-US">
                <a:solidFill>
                  <a:schemeClr val="bg1"/>
                </a:solidFill>
                <a:latin typeface="Barlow" pitchFamily="2" charset="77"/>
              </a:rPr>
              <a:t>Stay in front of leads through automated communications to open house registrants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78060B-D144-7341-91AB-B070818C7CFD}"/>
              </a:ext>
            </a:extLst>
          </p:cNvPr>
          <p:cNvSpPr txBox="1"/>
          <p:nvPr/>
        </p:nvSpPr>
        <p:spPr>
          <a:xfrm>
            <a:off x="7901149" y="3031367"/>
            <a:ext cx="3576029" cy="102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60"/>
              </a:lnSpc>
            </a:pPr>
            <a:r>
              <a:rPr lang="en-US" b="1">
                <a:solidFill>
                  <a:srgbClr val="48D597"/>
                </a:solidFill>
                <a:latin typeface="Barlow SemiBold" pitchFamily="2" charset="77"/>
              </a:rPr>
              <a:t>Single Property Sites</a:t>
            </a:r>
          </a:p>
          <a:p>
            <a:pPr>
              <a:lnSpc>
                <a:spcPts val="2460"/>
              </a:lnSpc>
            </a:pPr>
            <a:r>
              <a:rPr lang="en-US">
                <a:solidFill>
                  <a:schemeClr val="bg1"/>
                </a:solidFill>
                <a:latin typeface="Barlow" pitchFamily="2" charset="77"/>
              </a:rPr>
              <a:t>Create dynamic, co-branded webpages for upcoming listings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8A51E2-EF70-6445-9723-8C954258A316}"/>
              </a:ext>
            </a:extLst>
          </p:cNvPr>
          <p:cNvSpPr txBox="1"/>
          <p:nvPr/>
        </p:nvSpPr>
        <p:spPr>
          <a:xfrm>
            <a:off x="7901149" y="4533533"/>
            <a:ext cx="3576028" cy="1661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60"/>
              </a:lnSpc>
            </a:pPr>
            <a:r>
              <a:rPr lang="en-US" b="1">
                <a:solidFill>
                  <a:srgbClr val="48D597"/>
                </a:solidFill>
                <a:latin typeface="Barlow SemiBold" pitchFamily="2" charset="77"/>
              </a:rPr>
              <a:t>Lead Activity Tracking </a:t>
            </a:r>
          </a:p>
          <a:p>
            <a:pPr>
              <a:lnSpc>
                <a:spcPts val="2460"/>
              </a:lnSpc>
            </a:pPr>
            <a:r>
              <a:rPr lang="en-US">
                <a:solidFill>
                  <a:schemeClr val="bg1"/>
                </a:solidFill>
                <a:latin typeface="Barlow" pitchFamily="2" charset="77"/>
              </a:rPr>
              <a:t>Track lead activity to identify opportunities and deliver value to customers at critical moments throughout their journey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3F552BE-0526-334D-84F2-F9FA27B9E5AB}"/>
              </a:ext>
            </a:extLst>
          </p:cNvPr>
          <p:cNvSpPr txBox="1">
            <a:spLocks/>
          </p:cNvSpPr>
          <p:nvPr/>
        </p:nvSpPr>
        <p:spPr>
          <a:xfrm>
            <a:off x="2307018" y="620372"/>
            <a:ext cx="7406275" cy="7755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pc="20">
                <a:solidFill>
                  <a:srgbClr val="F2F4F5"/>
                </a:solidFill>
                <a:latin typeface="DM Serif Display"/>
              </a:rPr>
              <a:t>Benefits of Co-Marketing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20A02F-6BDF-2C27-C249-D18A0FECC114}"/>
              </a:ext>
            </a:extLst>
          </p:cNvPr>
          <p:cNvGrpSpPr/>
          <p:nvPr/>
        </p:nvGrpSpPr>
        <p:grpSpPr>
          <a:xfrm>
            <a:off x="6462490" y="1643189"/>
            <a:ext cx="1082565" cy="1082565"/>
            <a:chOff x="6423193" y="1643189"/>
            <a:chExt cx="1082565" cy="1082565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56577EB-B1B6-4140-8CDB-55A6DA6343D0}"/>
                </a:ext>
              </a:extLst>
            </p:cNvPr>
            <p:cNvSpPr/>
            <p:nvPr/>
          </p:nvSpPr>
          <p:spPr>
            <a:xfrm>
              <a:off x="6423193" y="1643189"/>
              <a:ext cx="1082565" cy="1082565"/>
            </a:xfrm>
            <a:prstGeom prst="roundRect">
              <a:avLst/>
            </a:prstGeom>
            <a:solidFill>
              <a:srgbClr val="DDE5ED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457200" dist="279400" dir="3420000" sx="75000" sy="75000" algn="ctr" rotWithShape="0">
                <a:srgbClr val="00263A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081DDB51-24C3-D34E-8BDA-B2216D678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78725" y="1907028"/>
              <a:ext cx="571500" cy="571500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0DC33D30-E2D5-D24F-B85D-FAC1F02EC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4213" y="3360773"/>
            <a:ext cx="571500" cy="5715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61F3F91-CEB3-0B40-923A-882901E6C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43004" y="4759562"/>
            <a:ext cx="571500" cy="5715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3ED039F-5E6A-61E3-9BB9-AF9AEE911850}"/>
              </a:ext>
            </a:extLst>
          </p:cNvPr>
          <p:cNvGrpSpPr/>
          <p:nvPr/>
        </p:nvGrpSpPr>
        <p:grpSpPr>
          <a:xfrm>
            <a:off x="6513617" y="4533533"/>
            <a:ext cx="1082565" cy="1082565"/>
            <a:chOff x="6513617" y="4533533"/>
            <a:chExt cx="1082565" cy="1082565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D9BBD32-EAE9-A54A-80D2-600A15F73293}"/>
                </a:ext>
              </a:extLst>
            </p:cNvPr>
            <p:cNvSpPr/>
            <p:nvPr/>
          </p:nvSpPr>
          <p:spPr>
            <a:xfrm>
              <a:off x="6513617" y="4533533"/>
              <a:ext cx="1082565" cy="1082565"/>
            </a:xfrm>
            <a:prstGeom prst="roundRect">
              <a:avLst/>
            </a:prstGeom>
            <a:solidFill>
              <a:srgbClr val="DDE5ED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457200" dist="279400" dir="3420000" sx="75000" sy="75000" algn="ctr" rotWithShape="0">
                <a:srgbClr val="00263A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71CAF174-D032-A24F-AACE-F05B4FF9C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73518" y="4789065"/>
              <a:ext cx="571500" cy="5715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65B745-7A14-5D6F-FC12-752EB6DEEA08}"/>
              </a:ext>
            </a:extLst>
          </p:cNvPr>
          <p:cNvGrpSpPr/>
          <p:nvPr/>
        </p:nvGrpSpPr>
        <p:grpSpPr>
          <a:xfrm>
            <a:off x="6462490" y="3084355"/>
            <a:ext cx="1082565" cy="1082565"/>
            <a:chOff x="6462490" y="3084355"/>
            <a:chExt cx="1082565" cy="10825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3BC383B-69B2-1B49-8BE0-72A475937C77}"/>
                </a:ext>
              </a:extLst>
            </p:cNvPr>
            <p:cNvSpPr/>
            <p:nvPr/>
          </p:nvSpPr>
          <p:spPr>
            <a:xfrm>
              <a:off x="6462490" y="3084355"/>
              <a:ext cx="1082565" cy="1082565"/>
            </a:xfrm>
            <a:prstGeom prst="roundRect">
              <a:avLst/>
            </a:prstGeom>
            <a:solidFill>
              <a:srgbClr val="DDE5ED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457200" dist="279400" dir="3420000" sx="75000" sy="75000" algn="ctr" rotWithShape="0">
                <a:srgbClr val="00263A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3B31326C-E4BA-6A3A-32D8-F978A2DAB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18022" y="3360773"/>
              <a:ext cx="571500" cy="571500"/>
            </a:xfrm>
            <a:prstGeom prst="rect">
              <a:avLst/>
            </a:prstGeom>
          </p:spPr>
        </p:pic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86718885-9070-0F91-76B4-973C44A00B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90943" y="1898722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0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E3BF0B-E55A-1645-8D96-318BCC226F5A}"/>
              </a:ext>
            </a:extLst>
          </p:cNvPr>
          <p:cNvSpPr txBox="1">
            <a:spLocks/>
          </p:cNvSpPr>
          <p:nvPr/>
        </p:nvSpPr>
        <p:spPr>
          <a:xfrm>
            <a:off x="7104536" y="1926767"/>
            <a:ext cx="4280665" cy="598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600" spc="20">
                <a:solidFill>
                  <a:srgbClr val="F2F4F5"/>
                </a:solidFill>
                <a:latin typeface="DM Serif Display"/>
              </a:rPr>
              <a:t>Branded Print </a:t>
            </a:r>
            <a:endParaRPr lang="en-US">
              <a:solidFill>
                <a:srgbClr val="000000"/>
              </a:solidFill>
              <a:latin typeface="Calibri Light" panose="020F0302020204030204"/>
              <a:cs typeface="Calibri Light" panose="020F0302020204030204"/>
            </a:endParaRPr>
          </a:p>
          <a:p>
            <a:pPr>
              <a:lnSpc>
                <a:spcPct val="100000"/>
              </a:lnSpc>
              <a:defRPr/>
            </a:pPr>
            <a:r>
              <a:rPr lang="en-US" sz="3600" spc="20">
                <a:solidFill>
                  <a:srgbClr val="F2F4F5"/>
                </a:solidFill>
                <a:latin typeface="DM Serif Display"/>
              </a:rPr>
              <a:t>Marketing</a:t>
            </a:r>
            <a:endParaRPr lang="en-US"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9674F-5C62-3148-8B8B-BD9256820004}"/>
              </a:ext>
            </a:extLst>
          </p:cNvPr>
          <p:cNvSpPr txBox="1"/>
          <p:nvPr/>
        </p:nvSpPr>
        <p:spPr>
          <a:xfrm>
            <a:off x="7104537" y="3470399"/>
            <a:ext cx="524021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/>
                </a:solidFill>
                <a:latin typeface="Barlow"/>
              </a:rPr>
              <a:t>Save time and money</a:t>
            </a:r>
            <a:endParaRPr lang="en-US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/>
                </a:solidFill>
                <a:latin typeface="Barlow"/>
              </a:rPr>
              <a:t>Ensure RESPA compliance 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/>
                </a:solidFill>
                <a:latin typeface="Barlow"/>
              </a:rPr>
              <a:t>Targeted Distribution </a:t>
            </a: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869B789-31E5-6B89-D145-D7D50F2A64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7" t="5038" r="5750" b="2519"/>
          <a:stretch/>
        </p:blipFill>
        <p:spPr>
          <a:xfrm>
            <a:off x="626533" y="862639"/>
            <a:ext cx="3310045" cy="4167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0F18FED-98CD-C7E6-CDA2-9242CAB5D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067" y="2034165"/>
            <a:ext cx="3302655" cy="4232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9151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Bobbi Jo Dallas</dc:creator>
  <cp:revision>3</cp:revision>
  <dcterms:created xsi:type="dcterms:W3CDTF">2023-04-23T15:04:16Z</dcterms:created>
  <dcterms:modified xsi:type="dcterms:W3CDTF">2023-04-24T14:52:35Z</dcterms:modified>
</cp:coreProperties>
</file>