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6"/>
  </p:notesMasterIdLst>
  <p:sldIdLst>
    <p:sldId id="2076137480" r:id="rId5"/>
    <p:sldId id="2076137476" r:id="rId6"/>
    <p:sldId id="2076137482" r:id="rId7"/>
    <p:sldId id="2076137455" r:id="rId8"/>
    <p:sldId id="2076137467" r:id="rId9"/>
    <p:sldId id="2076137473" r:id="rId10"/>
    <p:sldId id="2076137481" r:id="rId11"/>
    <p:sldId id="2076137479" r:id="rId12"/>
    <p:sldId id="2076137464" r:id="rId13"/>
    <p:sldId id="2076137458" r:id="rId14"/>
    <p:sldId id="2076137466" r:id="rId15"/>
    <p:sldId id="2076137474" r:id="rId16"/>
    <p:sldId id="2076137470" r:id="rId17"/>
    <p:sldId id="2076137463" r:id="rId18"/>
    <p:sldId id="2076137459" r:id="rId19"/>
    <p:sldId id="2076137465" r:id="rId20"/>
    <p:sldId id="2076137472" r:id="rId21"/>
    <p:sldId id="2076137468" r:id="rId22"/>
    <p:sldId id="2076137469" r:id="rId23"/>
    <p:sldId id="2076137462" r:id="rId24"/>
    <p:sldId id="2076137460" r:id="rId25"/>
    <p:sldId id="2076137428" r:id="rId26"/>
    <p:sldId id="2076137475" r:id="rId27"/>
    <p:sldId id="2076137471" r:id="rId28"/>
    <p:sldId id="2076137461" r:id="rId29"/>
    <p:sldId id="2076137420" r:id="rId30"/>
    <p:sldId id="2076137433" r:id="rId31"/>
    <p:sldId id="2076137477" r:id="rId32"/>
    <p:sldId id="2076137499" r:id="rId33"/>
    <p:sldId id="2076137478" r:id="rId34"/>
    <p:sldId id="2076137500" r:id="rId35"/>
  </p:sldIdLst>
  <p:sldSz cx="12192000" cy="6858000"/>
  <p:notesSz cx="6858000" cy="9144000"/>
  <p:embeddedFontLst>
    <p:embeddedFont>
      <p:font typeface="Barlow" panose="00000500000000000000" pitchFamily="2" charset="0"/>
      <p:regular r:id="rId37"/>
      <p:bold r:id="rId38"/>
      <p:italic r:id="rId39"/>
      <p:boldItalic r:id="rId40"/>
    </p:embeddedFont>
    <p:embeddedFont>
      <p:font typeface="Barlow Medium" panose="00000600000000000000" pitchFamily="2" charset="0"/>
      <p:regular r:id="rId41"/>
      <p:italic r:id="rId42"/>
    </p:embeddedFont>
    <p:embeddedFont>
      <p:font typeface="Barlow SemiBold" panose="00000700000000000000" pitchFamily="2"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Objektiv Mk2" panose="020B0502020204020203" pitchFamily="34" charset="0"/>
      <p:regular r:id="rId51"/>
      <p:bold r:id="rId52"/>
      <p:italic r:id="rId53"/>
      <p:boldItalic r:id="rId54"/>
    </p:embeddedFont>
    <p:embeddedFont>
      <p:font typeface="Objektiv Mk2 SemiBold" panose="020B0604020202020204" charset="0"/>
      <p:regular r:id="rId55"/>
      <p:bold r:id="rId56"/>
    </p:embeddedFont>
  </p:embeddedFontLst>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3BBD"/>
    <a:srgbClr val="85CBF9"/>
    <a:srgbClr val="0072CE"/>
    <a:srgbClr val="009B77"/>
    <a:srgbClr val="00A677"/>
    <a:srgbClr val="00263A"/>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F72A3C-B2E7-B541-88F8-1935F7F3DE21}" v="2" dt="2023-09-20T19:50:23.1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463"/>
  </p:normalViewPr>
  <p:slideViewPr>
    <p:cSldViewPr snapToGrid="0">
      <p:cViewPr varScale="1">
        <p:scale>
          <a:sx n="88" d="100"/>
          <a:sy n="88" d="100"/>
        </p:scale>
        <p:origin x="96" y="224"/>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gs" Target="tags/tag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2553027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Customize to your organization</a:t>
            </a:r>
          </a:p>
        </p:txBody>
      </p:sp>
      <p:sp>
        <p:nvSpPr>
          <p:cNvPr id="4" name="Slide Number Placeholder 3"/>
          <p:cNvSpPr>
            <a:spLocks noGrp="1"/>
          </p:cNvSpPr>
          <p:nvPr>
            <p:ph type="sldNum" sz="quarter" idx="5"/>
          </p:nvPr>
        </p:nvSpPr>
        <p:spPr/>
        <p:txBody>
          <a:bodyPr/>
          <a:lstStyle/>
          <a:p>
            <a:fld id="{3F4AFAC6-DEA9-E94A-A956-F0E3CBB9625E}" type="slidenum">
              <a:rPr lang="en-US" smtClean="0"/>
              <a:t>19</a:t>
            </a:fld>
            <a:endParaRPr lang="en-US"/>
          </a:p>
        </p:txBody>
      </p:sp>
    </p:spTree>
    <p:extLst>
      <p:ext uri="{BB962C8B-B14F-4D97-AF65-F5344CB8AC3E}">
        <p14:creationId xmlns:p14="http://schemas.microsoft.com/office/powerpoint/2010/main" val="2147942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20</a:t>
            </a:fld>
            <a:endParaRPr lang="en-US"/>
          </a:p>
        </p:txBody>
      </p:sp>
    </p:spTree>
    <p:extLst>
      <p:ext uri="{BB962C8B-B14F-4D97-AF65-F5344CB8AC3E}">
        <p14:creationId xmlns:p14="http://schemas.microsoft.com/office/powerpoint/2010/main" val="1090233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22</a:t>
            </a:fld>
            <a:endParaRPr lang="en-US"/>
          </a:p>
        </p:txBody>
      </p:sp>
    </p:spTree>
    <p:extLst>
      <p:ext uri="{BB962C8B-B14F-4D97-AF65-F5344CB8AC3E}">
        <p14:creationId xmlns:p14="http://schemas.microsoft.com/office/powerpoint/2010/main" val="1631614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marL="171450" indent="-171450">
              <a:buFontTx/>
              <a:buChar char="-"/>
            </a:pPr>
            <a:r>
              <a:rPr lang="en-US" dirty="0"/>
              <a:t>Replace image with your organization’s custom journey </a:t>
            </a:r>
          </a:p>
          <a:p>
            <a:pPr marL="171450" indent="-171450">
              <a:buFontTx/>
              <a:buChar char="-"/>
            </a:pPr>
            <a:r>
              <a:rPr lang="en-US" dirty="0"/>
              <a:t>Walk through the important parts that they need to know about: emails are going out automatically, tasks being assigned to them, task outcomes.</a:t>
            </a:r>
          </a:p>
        </p:txBody>
      </p:sp>
      <p:sp>
        <p:nvSpPr>
          <p:cNvPr id="4" name="Slide Number Placeholder 3"/>
          <p:cNvSpPr>
            <a:spLocks noGrp="1"/>
          </p:cNvSpPr>
          <p:nvPr>
            <p:ph type="sldNum" sz="quarter" idx="5"/>
          </p:nvPr>
        </p:nvSpPr>
        <p:spPr/>
        <p:txBody>
          <a:bodyPr/>
          <a:lstStyle/>
          <a:p>
            <a:fld id="{3F4AFAC6-DEA9-E94A-A956-F0E3CBB9625E}" type="slidenum">
              <a:rPr lang="en-US" smtClean="0"/>
              <a:t>24</a:t>
            </a:fld>
            <a:endParaRPr lang="en-US"/>
          </a:p>
        </p:txBody>
      </p:sp>
    </p:spTree>
    <p:extLst>
      <p:ext uri="{BB962C8B-B14F-4D97-AF65-F5344CB8AC3E}">
        <p14:creationId xmlns:p14="http://schemas.microsoft.com/office/powerpoint/2010/main" val="1253678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25</a:t>
            </a:fld>
            <a:endParaRPr lang="en-US"/>
          </a:p>
        </p:txBody>
      </p:sp>
    </p:spTree>
    <p:extLst>
      <p:ext uri="{BB962C8B-B14F-4D97-AF65-F5344CB8AC3E}">
        <p14:creationId xmlns:p14="http://schemas.microsoft.com/office/powerpoint/2010/main" val="615186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marL="171450" indent="-171450">
              <a:buFontTx/>
              <a:buChar char="-"/>
            </a:pPr>
            <a:r>
              <a:rPr lang="en-US" dirty="0"/>
              <a:t>Replace image with your organization’s custom journey </a:t>
            </a:r>
          </a:p>
          <a:p>
            <a:pPr marL="171450" indent="-171450">
              <a:buFontTx/>
              <a:buChar char="-"/>
            </a:pPr>
            <a:r>
              <a:rPr lang="en-US" dirty="0"/>
              <a:t>Walk through the important parts that they need to know about: automated communication, task assignment, task outcomes </a:t>
            </a:r>
          </a:p>
        </p:txBody>
      </p:sp>
      <p:sp>
        <p:nvSpPr>
          <p:cNvPr id="4" name="Slide Number Placeholder 3"/>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3729972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Customize to your organization</a:t>
            </a:r>
          </a:p>
        </p:txBody>
      </p:sp>
      <p:sp>
        <p:nvSpPr>
          <p:cNvPr id="4" name="Slide Number Placeholder 3"/>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248095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480161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11</a:t>
            </a:fld>
            <a:endParaRPr lang="en-US"/>
          </a:p>
        </p:txBody>
      </p:sp>
    </p:spTree>
    <p:extLst>
      <p:ext uri="{BB962C8B-B14F-4D97-AF65-F5344CB8AC3E}">
        <p14:creationId xmlns:p14="http://schemas.microsoft.com/office/powerpoint/2010/main" val="197638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marL="171450" indent="-171450">
              <a:buFontTx/>
              <a:buChar char="-"/>
            </a:pPr>
            <a:r>
              <a:rPr lang="en-US" dirty="0"/>
              <a:t>Replace image with your organization’s custom journey </a:t>
            </a:r>
          </a:p>
          <a:p>
            <a:pPr marL="171450" indent="-171450">
              <a:buFontTx/>
              <a:buChar char="-"/>
            </a:pPr>
            <a:r>
              <a:rPr lang="en-US" dirty="0"/>
              <a:t>Walk through the important parts that they need to know about: automated communication </a:t>
            </a:r>
          </a:p>
        </p:txBody>
      </p:sp>
      <p:sp>
        <p:nvSpPr>
          <p:cNvPr id="4" name="Slide Number Placeholder 3"/>
          <p:cNvSpPr>
            <a:spLocks noGrp="1"/>
          </p:cNvSpPr>
          <p:nvPr>
            <p:ph type="sldNum" sz="quarter" idx="5"/>
          </p:nvPr>
        </p:nvSpPr>
        <p:spPr/>
        <p:txBody>
          <a:bodyPr/>
          <a:lstStyle/>
          <a:p>
            <a:fld id="{3F4AFAC6-DEA9-E94A-A956-F0E3CBB9625E}" type="slidenum">
              <a:rPr lang="en-US" smtClean="0"/>
              <a:t>13</a:t>
            </a:fld>
            <a:endParaRPr lang="en-US"/>
          </a:p>
        </p:txBody>
      </p:sp>
    </p:spTree>
    <p:extLst>
      <p:ext uri="{BB962C8B-B14F-4D97-AF65-F5344CB8AC3E}">
        <p14:creationId xmlns:p14="http://schemas.microsoft.com/office/powerpoint/2010/main" val="1228686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14</a:t>
            </a:fld>
            <a:endParaRPr lang="en-US"/>
          </a:p>
        </p:txBody>
      </p:sp>
    </p:spTree>
    <p:extLst>
      <p:ext uri="{BB962C8B-B14F-4D97-AF65-F5344CB8AC3E}">
        <p14:creationId xmlns:p14="http://schemas.microsoft.com/office/powerpoint/2010/main" val="2132308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16</a:t>
            </a:fld>
            <a:endParaRPr lang="en-US"/>
          </a:p>
        </p:txBody>
      </p:sp>
    </p:spTree>
    <p:extLst>
      <p:ext uri="{BB962C8B-B14F-4D97-AF65-F5344CB8AC3E}">
        <p14:creationId xmlns:p14="http://schemas.microsoft.com/office/powerpoint/2010/main" val="2778505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t>
            </a:r>
          </a:p>
          <a:p>
            <a:pPr marL="171450" indent="-171450">
              <a:buFontTx/>
              <a:buChar char="-"/>
            </a:pPr>
            <a:r>
              <a:rPr lang="en-US" dirty="0"/>
              <a:t>Replace image with your organization’s custom journey </a:t>
            </a:r>
          </a:p>
          <a:p>
            <a:pPr marL="171450" indent="-171450">
              <a:buFontTx/>
              <a:buChar char="-"/>
            </a:pPr>
            <a:r>
              <a:rPr lang="en-US" dirty="0"/>
              <a:t>Walk through the important parts that they need to know about: emails are going out automatically, tasks being assigned to them, task outcomes.</a:t>
            </a:r>
          </a:p>
        </p:txBody>
      </p:sp>
      <p:sp>
        <p:nvSpPr>
          <p:cNvPr id="4" name="Slide Number Placeholder 3"/>
          <p:cNvSpPr>
            <a:spLocks noGrp="1"/>
          </p:cNvSpPr>
          <p:nvPr>
            <p:ph type="sldNum" sz="quarter" idx="5"/>
          </p:nvPr>
        </p:nvSpPr>
        <p:spPr/>
        <p:txBody>
          <a:bodyPr/>
          <a:lstStyle/>
          <a:p>
            <a:fld id="{3F4AFAC6-DEA9-E94A-A956-F0E3CBB9625E}" type="slidenum">
              <a:rPr lang="en-US" smtClean="0"/>
              <a:t>18</a:t>
            </a:fld>
            <a:endParaRPr lang="en-US"/>
          </a:p>
        </p:txBody>
      </p:sp>
    </p:spTree>
    <p:extLst>
      <p:ext uri="{BB962C8B-B14F-4D97-AF65-F5344CB8AC3E}">
        <p14:creationId xmlns:p14="http://schemas.microsoft.com/office/powerpoint/2010/main" val="1289071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plit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84E21E-EFBF-FA2B-6D99-43E08F789754}"/>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459A584-B648-BF4B-F39D-9B18E6BF539A}"/>
              </a:ext>
            </a:extLst>
          </p:cNvPr>
          <p:cNvSpPr/>
          <p:nvPr userDrawn="1"/>
        </p:nvSpPr>
        <p:spPr>
          <a:xfrm>
            <a:off x="4914273"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Text Placeholder 3">
            <a:extLst>
              <a:ext uri="{FF2B5EF4-FFF2-40B4-BE49-F238E27FC236}">
                <a16:creationId xmlns:a16="http://schemas.microsoft.com/office/drawing/2014/main" id="{F9C46C37-771B-774D-B0AB-3E9F02F30046}"/>
              </a:ext>
            </a:extLst>
          </p:cNvPr>
          <p:cNvSpPr>
            <a:spLocks noGrp="1"/>
          </p:cNvSpPr>
          <p:nvPr>
            <p:ph type="body" sz="quarter" idx="13" hasCustomPrompt="1"/>
          </p:nvPr>
        </p:nvSpPr>
        <p:spPr>
          <a:xfrm>
            <a:off x="5625548" y="2322040"/>
            <a:ext cx="562707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4" name="Text Placeholder 3">
            <a:extLst>
              <a:ext uri="{FF2B5EF4-FFF2-40B4-BE49-F238E27FC236}">
                <a16:creationId xmlns:a16="http://schemas.microsoft.com/office/drawing/2014/main" id="{5C68571B-5D66-800A-47DC-5E0A53A69086}"/>
              </a:ext>
            </a:extLst>
          </p:cNvPr>
          <p:cNvSpPr>
            <a:spLocks noGrp="1"/>
          </p:cNvSpPr>
          <p:nvPr>
            <p:ph type="body" sz="quarter" idx="10" hasCustomPrompt="1"/>
          </p:nvPr>
        </p:nvSpPr>
        <p:spPr>
          <a:xfrm>
            <a:off x="571880" y="2971800"/>
            <a:ext cx="3974892" cy="914400"/>
          </a:xfrm>
          <a:prstGeom prst="rect">
            <a:avLst/>
          </a:prstGeom>
        </p:spPr>
        <p:txBody>
          <a:bodyPr anchor="ctr"/>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Tree>
    <p:extLst>
      <p:ext uri="{BB962C8B-B14F-4D97-AF65-F5344CB8AC3E}">
        <p14:creationId xmlns:p14="http://schemas.microsoft.com/office/powerpoint/2010/main" val="3146810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nstructions Color Us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35000">
                <a:srgbClr val="7030A0"/>
              </a:gs>
              <a:gs pos="100000">
                <a:srgbClr val="48D597"/>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1496134"/>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Dashboard 1">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7FDF8084-C75C-6145-AAE7-9A5B4A40817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Slide Number Placeholder 1">
            <a:extLst>
              <a:ext uri="{FF2B5EF4-FFF2-40B4-BE49-F238E27FC236}">
                <a16:creationId xmlns:a16="http://schemas.microsoft.com/office/drawing/2014/main" id="{AC673ED1-D8F3-0442-AF44-62CED642F4E4}"/>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Tree>
    <p:extLst>
      <p:ext uri="{BB962C8B-B14F-4D97-AF65-F5344CB8AC3E}">
        <p14:creationId xmlns:p14="http://schemas.microsoft.com/office/powerpoint/2010/main" val="57874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687" r:id="rId16"/>
    <p:sldLayoutId id="2147483777" r:id="rId17"/>
    <p:sldLayoutId id="2147483779" r:id="rId18"/>
    <p:sldLayoutId id="2147483786" r:id="rId19"/>
    <p:sldLayoutId id="2147483787"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695B6E-25DB-E501-3F23-AFD5FA915F5B}"/>
              </a:ext>
            </a:extLst>
          </p:cNvPr>
          <p:cNvSpPr>
            <a:spLocks noGrp="1"/>
          </p:cNvSpPr>
          <p:nvPr>
            <p:ph type="body" sz="quarter" idx="10"/>
          </p:nvPr>
        </p:nvSpPr>
        <p:spPr/>
        <p:txBody>
          <a:bodyPr/>
          <a:lstStyle/>
          <a:p>
            <a:r>
              <a:rPr lang="en-US" dirty="0"/>
              <a:t>Instructions Page</a:t>
            </a:r>
          </a:p>
        </p:txBody>
      </p:sp>
      <p:sp>
        <p:nvSpPr>
          <p:cNvPr id="3" name="Text Placeholder 2">
            <a:extLst>
              <a:ext uri="{FF2B5EF4-FFF2-40B4-BE49-F238E27FC236}">
                <a16:creationId xmlns:a16="http://schemas.microsoft.com/office/drawing/2014/main" id="{EB777E3C-8E6A-8ECE-25E3-FC2AB10858D4}"/>
              </a:ext>
            </a:extLst>
          </p:cNvPr>
          <p:cNvSpPr>
            <a:spLocks noGrp="1"/>
          </p:cNvSpPr>
          <p:nvPr>
            <p:ph type="body" sz="quarter" idx="11"/>
          </p:nvPr>
        </p:nvSpPr>
        <p:spPr/>
        <p:txBody>
          <a:bodyPr/>
          <a:lstStyle/>
          <a:p>
            <a:r>
              <a:rPr lang="en-US" dirty="0">
                <a:solidFill>
                  <a:srgbClr val="FF0000"/>
                </a:solidFill>
              </a:rPr>
              <a:t>Delete slide before presenting</a:t>
            </a:r>
          </a:p>
        </p:txBody>
      </p:sp>
      <p:sp>
        <p:nvSpPr>
          <p:cNvPr id="4" name="Text Placeholder 3">
            <a:extLst>
              <a:ext uri="{FF2B5EF4-FFF2-40B4-BE49-F238E27FC236}">
                <a16:creationId xmlns:a16="http://schemas.microsoft.com/office/drawing/2014/main" id="{761E7FFF-7B5D-54F2-FC83-C8DE2DD4B78F}"/>
              </a:ext>
            </a:extLst>
          </p:cNvPr>
          <p:cNvSpPr>
            <a:spLocks noGrp="1"/>
          </p:cNvSpPr>
          <p:nvPr>
            <p:ph type="body" sz="quarter" idx="12"/>
          </p:nvPr>
        </p:nvSpPr>
        <p:spPr/>
        <p:txBody>
          <a:bodyPr/>
          <a:lstStyle/>
          <a:p>
            <a:pPr marL="285750" indent="-285750">
              <a:buFont typeface="Arial" panose="020B0604020202020204" pitchFamily="34" charset="0"/>
              <a:buChar char="•"/>
            </a:pPr>
            <a:r>
              <a:rPr lang="en-US" dirty="0"/>
              <a:t>Be sure to review all the slides before presenting and delete any that do not make sense for your organization </a:t>
            </a:r>
          </a:p>
          <a:p>
            <a:pPr marL="285750" indent="-285750">
              <a:buFont typeface="Arial" panose="020B0604020202020204" pitchFamily="34" charset="0"/>
              <a:buChar char="•"/>
            </a:pPr>
            <a:r>
              <a:rPr lang="en-US" dirty="0"/>
              <a:t>Replace screenshots with screenshots of your organization’s Journey, if you wish </a:t>
            </a:r>
          </a:p>
          <a:p>
            <a:pPr marL="285750" indent="-285750">
              <a:buFont typeface="Arial" panose="020B0604020202020204" pitchFamily="34" charset="0"/>
              <a:buChar char="•"/>
            </a:pPr>
            <a:r>
              <a:rPr lang="en-US" dirty="0"/>
              <a:t>Customize end-user instruction slides with accurate information for end users based on how your Journey is set up </a:t>
            </a:r>
          </a:p>
          <a:p>
            <a:pPr marL="285750" indent="-285750">
              <a:buFont typeface="Arial" panose="020B0604020202020204" pitchFamily="34" charset="0"/>
              <a:buChar char="•"/>
            </a:pPr>
            <a:r>
              <a:rPr lang="en-US" dirty="0"/>
              <a:t>Edit call scripts to reflect the content in your Journeys</a:t>
            </a:r>
          </a:p>
          <a:p>
            <a:pPr marL="285750" indent="-285750">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3239668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p:txBody>
          <a:bodyPr/>
          <a:lstStyle/>
          <a:p>
            <a:r>
              <a:rPr lang="en-US" dirty="0"/>
              <a:t>Rate Alert</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p:txBody>
          <a:bodyPr/>
          <a:lstStyle/>
          <a:p>
            <a:r>
              <a:rPr lang="en-US" dirty="0"/>
              <a:t>Customer Intelligence </a:t>
            </a:r>
          </a:p>
        </p:txBody>
      </p:sp>
    </p:spTree>
    <p:extLst>
      <p:ext uri="{BB962C8B-B14F-4D97-AF65-F5344CB8AC3E}">
        <p14:creationId xmlns:p14="http://schemas.microsoft.com/office/powerpoint/2010/main" val="3690581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F820CE31-E0A4-2E91-3A30-A40155531205}"/>
              </a:ext>
            </a:extLst>
          </p:cNvPr>
          <p:cNvSpPr txBox="1">
            <a:spLocks/>
          </p:cNvSpPr>
          <p:nvPr/>
        </p:nvSpPr>
        <p:spPr>
          <a:xfrm>
            <a:off x="1001471" y="1880471"/>
            <a:ext cx="5959902" cy="39859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US" sz="3200" spc="20" dirty="0">
              <a:solidFill>
                <a:srgbClr val="00263A"/>
              </a:solidFill>
              <a:latin typeface="Barlow" pitchFamily="2" charset="77"/>
            </a:endParaRPr>
          </a:p>
          <a:p>
            <a:endParaRPr lang="en-US" sz="3200" spc="20" dirty="0">
              <a:solidFill>
                <a:srgbClr val="00263A"/>
              </a:solidFill>
              <a:latin typeface="Barlow" pitchFamily="2" charset="77"/>
            </a:endParaRPr>
          </a:p>
        </p:txBody>
      </p:sp>
      <p:sp>
        <p:nvSpPr>
          <p:cNvPr id="2" name="Text Placeholder 1">
            <a:extLst>
              <a:ext uri="{FF2B5EF4-FFF2-40B4-BE49-F238E27FC236}">
                <a16:creationId xmlns:a16="http://schemas.microsoft.com/office/drawing/2014/main" id="{7B0238E3-CF8F-F44C-E19A-D84BC2808A04}"/>
              </a:ext>
            </a:extLst>
          </p:cNvPr>
          <p:cNvSpPr>
            <a:spLocks noGrp="1"/>
          </p:cNvSpPr>
          <p:nvPr>
            <p:ph type="body" sz="quarter" idx="10"/>
          </p:nvPr>
        </p:nvSpPr>
        <p:spPr/>
        <p:txBody>
          <a:bodyPr/>
          <a:lstStyle/>
          <a:p>
            <a:r>
              <a:rPr lang="en-US" dirty="0"/>
              <a:t>What is a Rate Alert? </a:t>
            </a:r>
          </a:p>
        </p:txBody>
      </p:sp>
      <p:sp>
        <p:nvSpPr>
          <p:cNvPr id="3" name="TextBox 2">
            <a:extLst>
              <a:ext uri="{FF2B5EF4-FFF2-40B4-BE49-F238E27FC236}">
                <a16:creationId xmlns:a16="http://schemas.microsoft.com/office/drawing/2014/main" id="{57707722-0C85-D96A-BB38-CA4585D05085}"/>
              </a:ext>
            </a:extLst>
          </p:cNvPr>
          <p:cNvSpPr txBox="1"/>
          <p:nvPr/>
        </p:nvSpPr>
        <p:spPr>
          <a:xfrm>
            <a:off x="1240972" y="1880471"/>
            <a:ext cx="9970366"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Barlow" pitchFamily="2" charset="77"/>
              </a:rPr>
              <a:t>A Rate Alert notifies you when market interest rates drop,  creating rate/term refinance opportunities for homeowners within your contact database.</a:t>
            </a:r>
          </a:p>
          <a:p>
            <a:pPr marL="285750" indent="-285750">
              <a:buFont typeface="Arial" panose="020B0604020202020204" pitchFamily="34" charset="0"/>
              <a:buChar char="•"/>
            </a:pPr>
            <a:endParaRPr lang="en-US" sz="2800" dirty="0">
              <a:latin typeface="Barlow" pitchFamily="2" charset="77"/>
            </a:endParaRPr>
          </a:p>
          <a:p>
            <a:r>
              <a:rPr lang="en-US" sz="2800">
                <a:latin typeface="Barlow" pitchFamily="2" charset="77"/>
              </a:rPr>
              <a:t> </a:t>
            </a:r>
            <a:endParaRPr lang="en-US" sz="2800" dirty="0">
              <a:latin typeface="Barlow" pitchFamily="2" charset="77"/>
            </a:endParaRPr>
          </a:p>
        </p:txBody>
      </p:sp>
    </p:spTree>
    <p:custDataLst>
      <p:tags r:id="rId1"/>
    </p:custDataLst>
    <p:extLst>
      <p:ext uri="{BB962C8B-B14F-4D97-AF65-F5344CB8AC3E}">
        <p14:creationId xmlns:p14="http://schemas.microsoft.com/office/powerpoint/2010/main" val="3344084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38B7FC8F-2010-5DCB-69BC-4C04550D5016}"/>
              </a:ext>
            </a:extLst>
          </p:cNvPr>
          <p:cNvPicPr>
            <a:picLocks noChangeAspect="1"/>
          </p:cNvPicPr>
          <p:nvPr/>
        </p:nvPicPr>
        <p:blipFill>
          <a:blip r:embed="rId2"/>
          <a:stretch>
            <a:fillRect/>
          </a:stretch>
        </p:blipFill>
        <p:spPr>
          <a:xfrm>
            <a:off x="3587785" y="1021602"/>
            <a:ext cx="7953958" cy="4814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BD0C6CE9-B76A-D01C-8F3A-33C752E60F73}"/>
              </a:ext>
            </a:extLst>
          </p:cNvPr>
          <p:cNvSpPr/>
          <p:nvPr/>
        </p:nvSpPr>
        <p:spPr>
          <a:xfrm>
            <a:off x="3971109" y="2259985"/>
            <a:ext cx="5003074" cy="8097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8BD3C403-701B-C20E-0384-223C2B0AFB82}"/>
              </a:ext>
            </a:extLst>
          </p:cNvPr>
          <p:cNvSpPr>
            <a:spLocks noGrp="1"/>
          </p:cNvSpPr>
          <p:nvPr>
            <p:ph type="body" sz="quarter" idx="10"/>
          </p:nvPr>
        </p:nvSpPr>
        <p:spPr>
          <a:xfrm>
            <a:off x="650257" y="2971800"/>
            <a:ext cx="3974892" cy="914400"/>
          </a:xfrm>
        </p:spPr>
        <p:txBody>
          <a:bodyPr/>
          <a:lstStyle/>
          <a:p>
            <a:r>
              <a:rPr lang="en-US" dirty="0">
                <a:solidFill>
                  <a:srgbClr val="85CBF9"/>
                </a:solidFill>
              </a:rPr>
              <a:t>Example</a:t>
            </a:r>
          </a:p>
        </p:txBody>
      </p:sp>
    </p:spTree>
    <p:extLst>
      <p:ext uri="{BB962C8B-B14F-4D97-AF65-F5344CB8AC3E}">
        <p14:creationId xmlns:p14="http://schemas.microsoft.com/office/powerpoint/2010/main" val="2988095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CA59C791-97F7-8AA6-989F-510AC4560161}"/>
              </a:ext>
            </a:extLst>
          </p:cNvPr>
          <p:cNvPicPr>
            <a:picLocks noChangeAspect="1"/>
          </p:cNvPicPr>
          <p:nvPr/>
        </p:nvPicPr>
        <p:blipFill>
          <a:blip r:embed="rId3"/>
          <a:stretch>
            <a:fillRect/>
          </a:stretch>
        </p:blipFill>
        <p:spPr>
          <a:xfrm>
            <a:off x="1351561" y="1133505"/>
            <a:ext cx="9959137" cy="5227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Placeholder 1">
            <a:extLst>
              <a:ext uri="{FF2B5EF4-FFF2-40B4-BE49-F238E27FC236}">
                <a16:creationId xmlns:a16="http://schemas.microsoft.com/office/drawing/2014/main" id="{175C5DF2-8DD5-2751-B538-B222A068C9B4}"/>
              </a:ext>
            </a:extLst>
          </p:cNvPr>
          <p:cNvSpPr>
            <a:spLocks noGrp="1"/>
          </p:cNvSpPr>
          <p:nvPr>
            <p:ph type="body" sz="quarter" idx="10"/>
          </p:nvPr>
        </p:nvSpPr>
        <p:spPr>
          <a:xfrm>
            <a:off x="1197428" y="219105"/>
            <a:ext cx="9959137" cy="914400"/>
          </a:xfrm>
        </p:spPr>
        <p:txBody>
          <a:bodyPr anchor="ctr"/>
          <a:lstStyle/>
          <a:p>
            <a:pPr algn="ctr"/>
            <a:r>
              <a:rPr lang="en-US" sz="3600" dirty="0"/>
              <a:t>Understanding the Automation</a:t>
            </a:r>
          </a:p>
        </p:txBody>
      </p:sp>
      <p:sp>
        <p:nvSpPr>
          <p:cNvPr id="13" name="TextBox 12">
            <a:extLst>
              <a:ext uri="{FF2B5EF4-FFF2-40B4-BE49-F238E27FC236}">
                <a16:creationId xmlns:a16="http://schemas.microsoft.com/office/drawing/2014/main" id="{1739F703-58DA-C541-AEF3-815E38A8C618}"/>
              </a:ext>
            </a:extLst>
          </p:cNvPr>
          <p:cNvSpPr txBox="1"/>
          <p:nvPr/>
        </p:nvSpPr>
        <p:spPr>
          <a:xfrm>
            <a:off x="3734241" y="1786295"/>
            <a:ext cx="2442755" cy="261610"/>
          </a:xfrm>
          <a:prstGeom prst="rect">
            <a:avLst/>
          </a:prstGeom>
          <a:noFill/>
        </p:spPr>
        <p:txBody>
          <a:bodyPr wrap="square" rtlCol="0">
            <a:spAutoFit/>
          </a:bodyPr>
          <a:lstStyle/>
          <a:p>
            <a:r>
              <a:rPr lang="en-US" sz="1100" dirty="0">
                <a:solidFill>
                  <a:srgbClr val="7030A0"/>
                </a:solidFill>
                <a:latin typeface="Objektiv Mk2" panose="020B0702020204020203" pitchFamily="34" charset="0"/>
                <a:cs typeface="Objektiv Mk2" panose="020B0702020204020203" pitchFamily="34" charset="0"/>
              </a:rPr>
              <a:t>Automated Communication</a:t>
            </a:r>
          </a:p>
        </p:txBody>
      </p:sp>
    </p:spTree>
    <p:extLst>
      <p:ext uri="{BB962C8B-B14F-4D97-AF65-F5344CB8AC3E}">
        <p14:creationId xmlns:p14="http://schemas.microsoft.com/office/powerpoint/2010/main" val="3140202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99A872-77A3-49BE-2D88-2CA029766D4E}"/>
              </a:ext>
            </a:extLst>
          </p:cNvPr>
          <p:cNvSpPr txBox="1"/>
          <p:nvPr/>
        </p:nvSpPr>
        <p:spPr>
          <a:xfrm>
            <a:off x="1252200" y="1424695"/>
            <a:ext cx="9687600" cy="3477875"/>
          </a:xfrm>
          <a:prstGeom prst="rect">
            <a:avLst/>
          </a:prstGeom>
          <a:noFill/>
        </p:spPr>
        <p:txBody>
          <a:bodyPr wrap="square" rtlCol="0">
            <a:spAutoFit/>
          </a:bodyPr>
          <a:lstStyle/>
          <a:p>
            <a:endParaRPr lang="en-US" sz="2000" dirty="0">
              <a:latin typeface="Barlow" pitchFamily="2" charset="77"/>
            </a:endParaRPr>
          </a:p>
          <a:p>
            <a:r>
              <a:rPr lang="en-US" sz="2000" dirty="0">
                <a:latin typeface="Barlow" pitchFamily="2" charset="77"/>
              </a:rPr>
              <a:t>“Hi [contact first name], </a:t>
            </a:r>
          </a:p>
          <a:p>
            <a:endParaRPr lang="en-US" sz="2000" dirty="0">
              <a:latin typeface="Barlow" pitchFamily="2" charset="77"/>
            </a:endParaRPr>
          </a:p>
          <a:p>
            <a:r>
              <a:rPr lang="en-US" sz="2000" dirty="0">
                <a:latin typeface="Barlow" pitchFamily="2" charset="77"/>
              </a:rPr>
              <a:t>It’s [your first name], [your title] with [your company name]. Is now a good time to talk? </a:t>
            </a:r>
          </a:p>
          <a:p>
            <a:endParaRPr lang="en-US" sz="2000" dirty="0">
              <a:latin typeface="Barlow" pitchFamily="2" charset="77"/>
            </a:endParaRPr>
          </a:p>
          <a:p>
            <a:r>
              <a:rPr lang="en-US" sz="2000" b="1" dirty="0">
                <a:latin typeface="Barlow" pitchFamily="2" charset="77"/>
              </a:rPr>
              <a:t>If no: </a:t>
            </a:r>
            <a:r>
              <a:rPr lang="en-US" sz="2000" dirty="0">
                <a:latin typeface="Barlow" pitchFamily="2" charset="77"/>
              </a:rPr>
              <a:t>Arrange an alternate date/time.</a:t>
            </a:r>
          </a:p>
          <a:p>
            <a:endParaRPr lang="en-US" sz="2000" dirty="0">
              <a:latin typeface="Barlow" pitchFamily="2" charset="77"/>
            </a:endParaRPr>
          </a:p>
          <a:p>
            <a:r>
              <a:rPr lang="en-US" sz="2000" b="1" dirty="0">
                <a:latin typeface="Barlow" pitchFamily="2" charset="77"/>
              </a:rPr>
              <a:t>If yes: </a:t>
            </a:r>
            <a:r>
              <a:rPr lang="en-US" sz="2000" dirty="0">
                <a:latin typeface="Barlow" pitchFamily="2" charset="77"/>
              </a:rPr>
              <a:t>Great! I’m calling to follow up on a few emails I recently sent you. Based on my records it looks like it might be a good time to review your current situation and see if that is still the best option for you based on the rates and market conditions. Would you like me to do a quick equity and mortgage review for you?  </a:t>
            </a:r>
          </a:p>
        </p:txBody>
      </p:sp>
      <p:sp>
        <p:nvSpPr>
          <p:cNvPr id="2" name="Text Placeholder 1">
            <a:extLst>
              <a:ext uri="{FF2B5EF4-FFF2-40B4-BE49-F238E27FC236}">
                <a16:creationId xmlns:a16="http://schemas.microsoft.com/office/drawing/2014/main" id="{3CD83218-9B0E-91BC-9A04-222C80B79D51}"/>
              </a:ext>
            </a:extLst>
          </p:cNvPr>
          <p:cNvSpPr>
            <a:spLocks noGrp="1"/>
          </p:cNvSpPr>
          <p:nvPr>
            <p:ph type="body" sz="quarter" idx="10"/>
          </p:nvPr>
        </p:nvSpPr>
        <p:spPr/>
        <p:txBody>
          <a:bodyPr/>
          <a:lstStyle/>
          <a:p>
            <a:r>
              <a:rPr lang="en-US" dirty="0"/>
              <a:t>Example Call Script</a:t>
            </a:r>
          </a:p>
        </p:txBody>
      </p:sp>
    </p:spTree>
    <p:extLst>
      <p:ext uri="{BB962C8B-B14F-4D97-AF65-F5344CB8AC3E}">
        <p14:creationId xmlns:p14="http://schemas.microsoft.com/office/powerpoint/2010/main" val="1303758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p:txBody>
          <a:bodyPr/>
          <a:lstStyle/>
          <a:p>
            <a:r>
              <a:rPr lang="en-US" dirty="0"/>
              <a:t>Equity Alert</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p:txBody>
          <a:bodyPr/>
          <a:lstStyle/>
          <a:p>
            <a:r>
              <a:rPr lang="en-US" dirty="0"/>
              <a:t>Customer Intelligence </a:t>
            </a:r>
          </a:p>
        </p:txBody>
      </p:sp>
    </p:spTree>
    <p:extLst>
      <p:ext uri="{BB962C8B-B14F-4D97-AF65-F5344CB8AC3E}">
        <p14:creationId xmlns:p14="http://schemas.microsoft.com/office/powerpoint/2010/main" val="3284657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F820CE31-E0A4-2E91-3A30-A40155531205}"/>
              </a:ext>
            </a:extLst>
          </p:cNvPr>
          <p:cNvSpPr txBox="1">
            <a:spLocks/>
          </p:cNvSpPr>
          <p:nvPr/>
        </p:nvSpPr>
        <p:spPr>
          <a:xfrm>
            <a:off x="1001471" y="1880471"/>
            <a:ext cx="5959902" cy="39859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US" sz="3200" spc="20" dirty="0">
              <a:solidFill>
                <a:srgbClr val="00263A"/>
              </a:solidFill>
              <a:latin typeface="Barlow" pitchFamily="2" charset="77"/>
            </a:endParaRPr>
          </a:p>
          <a:p>
            <a:endParaRPr lang="en-US" sz="3200" spc="20" dirty="0">
              <a:solidFill>
                <a:srgbClr val="00263A"/>
              </a:solidFill>
              <a:latin typeface="Barlow" pitchFamily="2" charset="77"/>
            </a:endParaRPr>
          </a:p>
        </p:txBody>
      </p:sp>
      <p:sp>
        <p:nvSpPr>
          <p:cNvPr id="2" name="Text Placeholder 1">
            <a:extLst>
              <a:ext uri="{FF2B5EF4-FFF2-40B4-BE49-F238E27FC236}">
                <a16:creationId xmlns:a16="http://schemas.microsoft.com/office/drawing/2014/main" id="{7B0238E3-CF8F-F44C-E19A-D84BC2808A04}"/>
              </a:ext>
            </a:extLst>
          </p:cNvPr>
          <p:cNvSpPr>
            <a:spLocks noGrp="1"/>
          </p:cNvSpPr>
          <p:nvPr>
            <p:ph type="body" sz="quarter" idx="10"/>
          </p:nvPr>
        </p:nvSpPr>
        <p:spPr/>
        <p:txBody>
          <a:bodyPr/>
          <a:lstStyle/>
          <a:p>
            <a:r>
              <a:rPr lang="en-US" dirty="0"/>
              <a:t>What is an Equity Alert? </a:t>
            </a:r>
          </a:p>
        </p:txBody>
      </p:sp>
      <p:sp>
        <p:nvSpPr>
          <p:cNvPr id="3" name="TextBox 2">
            <a:extLst>
              <a:ext uri="{FF2B5EF4-FFF2-40B4-BE49-F238E27FC236}">
                <a16:creationId xmlns:a16="http://schemas.microsoft.com/office/drawing/2014/main" id="{152943EA-ABC7-148E-5F4E-829E8FD8D1AD}"/>
              </a:ext>
            </a:extLst>
          </p:cNvPr>
          <p:cNvSpPr txBox="1"/>
          <p:nvPr/>
        </p:nvSpPr>
        <p:spPr>
          <a:xfrm>
            <a:off x="1240972" y="1880471"/>
            <a:ext cx="9970366"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Barlow" pitchFamily="2" charset="77"/>
              </a:rPr>
              <a:t>An Equity Alert notifies you of homeowners in your contact database who have built up enough equity in their property to potentially benefit from a HELOC, cash-out refinance, or other financing options. </a:t>
            </a:r>
          </a:p>
          <a:p>
            <a:endParaRPr lang="en-US" sz="2800" dirty="0">
              <a:latin typeface="Barlow" pitchFamily="2" charset="77"/>
            </a:endParaRPr>
          </a:p>
          <a:p>
            <a:pPr marL="285750" indent="-285750">
              <a:buFont typeface="Arial" panose="020B0604020202020204" pitchFamily="34" charset="0"/>
              <a:buChar char="•"/>
            </a:pPr>
            <a:r>
              <a:rPr lang="en-US" sz="2800" dirty="0">
                <a:latin typeface="Barlow" pitchFamily="2" charset="77"/>
              </a:rPr>
              <a:t>LTV is based on a valuation of their property and the estimated current mortgage balance. </a:t>
            </a:r>
          </a:p>
          <a:p>
            <a:endParaRPr lang="en-US" sz="2800" dirty="0">
              <a:latin typeface="Barlow" pitchFamily="2" charset="77"/>
            </a:endParaRPr>
          </a:p>
          <a:p>
            <a:pPr marL="285750" indent="-285750">
              <a:buFont typeface="Arial" panose="020B0604020202020204" pitchFamily="34" charset="0"/>
              <a:buChar char="•"/>
            </a:pPr>
            <a:endParaRPr lang="en-US" sz="2800" dirty="0">
              <a:latin typeface="Barlow" pitchFamily="2" charset="77"/>
            </a:endParaRPr>
          </a:p>
        </p:txBody>
      </p:sp>
    </p:spTree>
    <p:extLst>
      <p:ext uri="{BB962C8B-B14F-4D97-AF65-F5344CB8AC3E}">
        <p14:creationId xmlns:p14="http://schemas.microsoft.com/office/powerpoint/2010/main" val="3499514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30A562EF-622B-649C-7C01-6BAE19DD627A}"/>
              </a:ext>
            </a:extLst>
          </p:cNvPr>
          <p:cNvPicPr>
            <a:picLocks noChangeAspect="1"/>
          </p:cNvPicPr>
          <p:nvPr/>
        </p:nvPicPr>
        <p:blipFill>
          <a:blip r:embed="rId2"/>
          <a:stretch>
            <a:fillRect/>
          </a:stretch>
        </p:blipFill>
        <p:spPr>
          <a:xfrm>
            <a:off x="3846556" y="1129444"/>
            <a:ext cx="8002494" cy="4837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BD0C6CE9-B76A-D01C-8F3A-33C752E60F73}"/>
              </a:ext>
            </a:extLst>
          </p:cNvPr>
          <p:cNvSpPr/>
          <p:nvPr/>
        </p:nvSpPr>
        <p:spPr>
          <a:xfrm>
            <a:off x="4232366" y="2390614"/>
            <a:ext cx="4950823" cy="8097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8BD3C403-701B-C20E-0384-223C2B0AFB82}"/>
              </a:ext>
            </a:extLst>
          </p:cNvPr>
          <p:cNvSpPr>
            <a:spLocks noGrp="1"/>
          </p:cNvSpPr>
          <p:nvPr>
            <p:ph type="body" sz="quarter" idx="10"/>
          </p:nvPr>
        </p:nvSpPr>
        <p:spPr>
          <a:xfrm>
            <a:off x="650257" y="2971800"/>
            <a:ext cx="3974892" cy="914400"/>
          </a:xfrm>
        </p:spPr>
        <p:txBody>
          <a:bodyPr/>
          <a:lstStyle/>
          <a:p>
            <a:r>
              <a:rPr lang="en-US" dirty="0">
                <a:solidFill>
                  <a:srgbClr val="85CBF9"/>
                </a:solidFill>
              </a:rPr>
              <a:t>Example</a:t>
            </a:r>
          </a:p>
        </p:txBody>
      </p:sp>
    </p:spTree>
    <p:extLst>
      <p:ext uri="{BB962C8B-B14F-4D97-AF65-F5344CB8AC3E}">
        <p14:creationId xmlns:p14="http://schemas.microsoft.com/office/powerpoint/2010/main" val="3475720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5C5DF2-8DD5-2751-B538-B222A068C9B4}"/>
              </a:ext>
            </a:extLst>
          </p:cNvPr>
          <p:cNvSpPr>
            <a:spLocks noGrp="1"/>
          </p:cNvSpPr>
          <p:nvPr>
            <p:ph type="body" sz="quarter" idx="10"/>
          </p:nvPr>
        </p:nvSpPr>
        <p:spPr>
          <a:xfrm>
            <a:off x="1197428" y="219105"/>
            <a:ext cx="9959137" cy="914400"/>
          </a:xfrm>
        </p:spPr>
        <p:txBody>
          <a:bodyPr anchor="ctr"/>
          <a:lstStyle/>
          <a:p>
            <a:pPr algn="ctr"/>
            <a:r>
              <a:rPr lang="en-US" sz="3600" dirty="0"/>
              <a:t>Understanding the Automation</a:t>
            </a:r>
          </a:p>
        </p:txBody>
      </p:sp>
      <p:pic>
        <p:nvPicPr>
          <p:cNvPr id="9" name="Picture 8" descr="A screenshot of a computer&#10;&#10;Description automatically generated with medium confidence">
            <a:extLst>
              <a:ext uri="{FF2B5EF4-FFF2-40B4-BE49-F238E27FC236}">
                <a16:creationId xmlns:a16="http://schemas.microsoft.com/office/drawing/2014/main" id="{CDA0D06A-8E4E-828A-1927-5367EA7218D9}"/>
              </a:ext>
            </a:extLst>
          </p:cNvPr>
          <p:cNvPicPr>
            <a:picLocks noChangeAspect="1"/>
          </p:cNvPicPr>
          <p:nvPr/>
        </p:nvPicPr>
        <p:blipFill>
          <a:blip r:embed="rId3"/>
          <a:stretch>
            <a:fillRect/>
          </a:stretch>
        </p:blipFill>
        <p:spPr>
          <a:xfrm>
            <a:off x="1278426" y="1276733"/>
            <a:ext cx="9797142" cy="5162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1739F703-58DA-C541-AEF3-815E38A8C618}"/>
              </a:ext>
            </a:extLst>
          </p:cNvPr>
          <p:cNvSpPr txBox="1"/>
          <p:nvPr/>
        </p:nvSpPr>
        <p:spPr>
          <a:xfrm>
            <a:off x="3888375" y="2076995"/>
            <a:ext cx="2442755" cy="261610"/>
          </a:xfrm>
          <a:prstGeom prst="rect">
            <a:avLst/>
          </a:prstGeom>
          <a:noFill/>
        </p:spPr>
        <p:txBody>
          <a:bodyPr wrap="square" rtlCol="0">
            <a:spAutoFit/>
          </a:bodyPr>
          <a:lstStyle/>
          <a:p>
            <a:r>
              <a:rPr lang="en-US" sz="1100" dirty="0">
                <a:solidFill>
                  <a:srgbClr val="7030A0"/>
                </a:solidFill>
                <a:latin typeface="Objektiv Mk2" panose="020B0702020204020203" pitchFamily="34" charset="0"/>
                <a:cs typeface="Objektiv Mk2" panose="020B0702020204020203" pitchFamily="34" charset="0"/>
              </a:rPr>
              <a:t>Automated Communication</a:t>
            </a:r>
          </a:p>
        </p:txBody>
      </p:sp>
      <p:sp>
        <p:nvSpPr>
          <p:cNvPr id="14" name="TextBox 13">
            <a:extLst>
              <a:ext uri="{FF2B5EF4-FFF2-40B4-BE49-F238E27FC236}">
                <a16:creationId xmlns:a16="http://schemas.microsoft.com/office/drawing/2014/main" id="{DFEAF1BF-C58F-C8EB-E7BA-8BE38BC056A8}"/>
              </a:ext>
            </a:extLst>
          </p:cNvPr>
          <p:cNvSpPr txBox="1"/>
          <p:nvPr/>
        </p:nvSpPr>
        <p:spPr>
          <a:xfrm>
            <a:off x="7554684" y="2477589"/>
            <a:ext cx="1641567" cy="261610"/>
          </a:xfrm>
          <a:prstGeom prst="rect">
            <a:avLst/>
          </a:prstGeom>
          <a:noFill/>
        </p:spPr>
        <p:txBody>
          <a:bodyPr wrap="square" rtlCol="0">
            <a:spAutoFit/>
          </a:bodyPr>
          <a:lstStyle/>
          <a:p>
            <a:pPr algn="ctr"/>
            <a:r>
              <a:rPr lang="en-US" sz="1100" dirty="0">
                <a:solidFill>
                  <a:srgbClr val="7030A0"/>
                </a:solidFill>
                <a:latin typeface="Objektiv Mk2" panose="020B0702020204020203" pitchFamily="34" charset="0"/>
                <a:cs typeface="Objektiv Mk2" panose="020B0702020204020203" pitchFamily="34" charset="0"/>
              </a:rPr>
              <a:t>Task Assigned</a:t>
            </a:r>
          </a:p>
        </p:txBody>
      </p:sp>
      <p:sp>
        <p:nvSpPr>
          <p:cNvPr id="15" name="TextBox 14">
            <a:extLst>
              <a:ext uri="{FF2B5EF4-FFF2-40B4-BE49-F238E27FC236}">
                <a16:creationId xmlns:a16="http://schemas.microsoft.com/office/drawing/2014/main" id="{03E179E5-8E45-7788-6567-0A68081E4C09}"/>
              </a:ext>
            </a:extLst>
          </p:cNvPr>
          <p:cNvSpPr txBox="1"/>
          <p:nvPr/>
        </p:nvSpPr>
        <p:spPr>
          <a:xfrm>
            <a:off x="9434001" y="2076995"/>
            <a:ext cx="1641567" cy="261610"/>
          </a:xfrm>
          <a:prstGeom prst="rect">
            <a:avLst/>
          </a:prstGeom>
          <a:noFill/>
        </p:spPr>
        <p:txBody>
          <a:bodyPr wrap="square" rtlCol="0">
            <a:spAutoFit/>
          </a:bodyPr>
          <a:lstStyle/>
          <a:p>
            <a:pPr algn="ctr"/>
            <a:r>
              <a:rPr lang="en-US" sz="1100" dirty="0">
                <a:solidFill>
                  <a:srgbClr val="7030A0"/>
                </a:solidFill>
                <a:latin typeface="Objektiv Mk2" panose="020B0702020204020203" pitchFamily="34" charset="0"/>
                <a:cs typeface="Objektiv Mk2" panose="020B0702020204020203" pitchFamily="34" charset="0"/>
              </a:rPr>
              <a:t>Task Outcomes</a:t>
            </a:r>
          </a:p>
        </p:txBody>
      </p:sp>
    </p:spTree>
    <p:extLst>
      <p:ext uri="{BB962C8B-B14F-4D97-AF65-F5344CB8AC3E}">
        <p14:creationId xmlns:p14="http://schemas.microsoft.com/office/powerpoint/2010/main" val="2226713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D2BE36-D4F5-D235-DDB7-1FD6B5A17A91}"/>
              </a:ext>
            </a:extLst>
          </p:cNvPr>
          <p:cNvSpPr>
            <a:spLocks noGrp="1"/>
          </p:cNvSpPr>
          <p:nvPr>
            <p:ph type="body" sz="quarter" idx="10"/>
          </p:nvPr>
        </p:nvSpPr>
        <p:spPr>
          <a:xfrm>
            <a:off x="1059039" y="303570"/>
            <a:ext cx="10867349" cy="914400"/>
          </a:xfrm>
        </p:spPr>
        <p:txBody>
          <a:bodyPr/>
          <a:lstStyle/>
          <a:p>
            <a:r>
              <a:rPr lang="en-US" sz="3200" dirty="0"/>
              <a:t>What to do when you get an Equity Alert task?</a:t>
            </a:r>
          </a:p>
        </p:txBody>
      </p:sp>
      <p:sp>
        <p:nvSpPr>
          <p:cNvPr id="7" name="Text Placeholder 6">
            <a:extLst>
              <a:ext uri="{FF2B5EF4-FFF2-40B4-BE49-F238E27FC236}">
                <a16:creationId xmlns:a16="http://schemas.microsoft.com/office/drawing/2014/main" id="{C289B8ED-6282-6EE6-967B-3AD922C0FB17}"/>
              </a:ext>
            </a:extLst>
          </p:cNvPr>
          <p:cNvSpPr>
            <a:spLocks noGrp="1"/>
          </p:cNvSpPr>
          <p:nvPr>
            <p:ph type="body" sz="quarter" idx="12"/>
          </p:nvPr>
        </p:nvSpPr>
        <p:spPr>
          <a:xfrm>
            <a:off x="1116431" y="1681434"/>
            <a:ext cx="9959138" cy="3697356"/>
          </a:xfrm>
        </p:spPr>
        <p:txBody>
          <a:bodyPr/>
          <a:lstStyle/>
          <a:p>
            <a:pPr marL="285750" indent="-285750">
              <a:buFont typeface="Arial" panose="020B0604020202020204" pitchFamily="34" charset="0"/>
              <a:buChar char="•"/>
            </a:pPr>
            <a:r>
              <a:rPr lang="en-US" dirty="0"/>
              <a:t>When you receive a task notification, log in to Total Expert and pull up the contact record associated with the task </a:t>
            </a:r>
          </a:p>
          <a:p>
            <a:pPr marL="285750" indent="-285750">
              <a:buFont typeface="Arial" panose="020B0604020202020204" pitchFamily="34" charset="0"/>
              <a:buChar char="•"/>
            </a:pPr>
            <a:r>
              <a:rPr lang="en-US" dirty="0"/>
              <a:t>Familiarize yourself with the contact by viewing the below key tabs: </a:t>
            </a:r>
          </a:p>
          <a:p>
            <a:pPr marL="742950" lvl="1" indent="-285750">
              <a:buFont typeface="Arial" panose="020B0604020202020204" pitchFamily="34" charset="0"/>
              <a:buChar char="•"/>
            </a:pPr>
            <a:r>
              <a:rPr lang="en-US" sz="1800" dirty="0">
                <a:solidFill>
                  <a:schemeClr val="bg1"/>
                </a:solidFill>
              </a:rPr>
              <a:t>Products -  familiarize yourself with their current loan product </a:t>
            </a:r>
          </a:p>
          <a:p>
            <a:pPr marL="742950" lvl="1" indent="-285750">
              <a:buFont typeface="Arial" panose="020B0604020202020204" pitchFamily="34" charset="0"/>
              <a:buChar char="•"/>
            </a:pPr>
            <a:r>
              <a:rPr lang="en-US" sz="1800" dirty="0">
                <a:solidFill>
                  <a:schemeClr val="bg1"/>
                </a:solidFill>
              </a:rPr>
              <a:t>Activity - familiarize yourself with their interaction with your previous marketing </a:t>
            </a:r>
          </a:p>
          <a:p>
            <a:pPr marL="285750" indent="-285750">
              <a:buFont typeface="Arial" panose="020B0604020202020204" pitchFamily="34" charset="0"/>
              <a:buChar char="•"/>
            </a:pPr>
            <a:r>
              <a:rPr lang="en-US" dirty="0"/>
              <a:t>Make a phone call using the call script in the associated task  </a:t>
            </a:r>
          </a:p>
          <a:p>
            <a:pPr marL="285750" indent="-285750">
              <a:buFont typeface="Arial" panose="020B0604020202020204" pitchFamily="34" charset="0"/>
              <a:buChar char="•"/>
            </a:pPr>
            <a:r>
              <a:rPr lang="en-US" dirty="0"/>
              <a:t>Based on the outcome of the call, make sure to select an outcome to keep the automation running</a:t>
            </a:r>
          </a:p>
          <a:p>
            <a:pPr marL="285750" indent="-285750">
              <a:buFont typeface="Arial" panose="020B0604020202020204" pitchFamily="34" charset="0"/>
              <a:buChar char="•"/>
            </a:pPr>
            <a:r>
              <a:rPr lang="en-US" dirty="0"/>
              <a:t>Log any notes from the call on the contact record</a:t>
            </a:r>
          </a:p>
        </p:txBody>
      </p:sp>
    </p:spTree>
    <p:extLst>
      <p:ext uri="{BB962C8B-B14F-4D97-AF65-F5344CB8AC3E}">
        <p14:creationId xmlns:p14="http://schemas.microsoft.com/office/powerpoint/2010/main" val="4117668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919422-9BE5-D322-B9B4-EE049C2CE6BF}"/>
              </a:ext>
            </a:extLst>
          </p:cNvPr>
          <p:cNvSpPr>
            <a:spLocks noGrp="1"/>
          </p:cNvSpPr>
          <p:nvPr>
            <p:ph type="body" sz="quarter" idx="10"/>
          </p:nvPr>
        </p:nvSpPr>
        <p:spPr/>
        <p:txBody>
          <a:bodyPr/>
          <a:lstStyle/>
          <a:p>
            <a:r>
              <a:rPr lang="en-US" dirty="0"/>
              <a:t>Customer Intelligence Alerts</a:t>
            </a:r>
          </a:p>
        </p:txBody>
      </p:sp>
      <p:sp>
        <p:nvSpPr>
          <p:cNvPr id="3" name="Text Placeholder 2">
            <a:extLst>
              <a:ext uri="{FF2B5EF4-FFF2-40B4-BE49-F238E27FC236}">
                <a16:creationId xmlns:a16="http://schemas.microsoft.com/office/drawing/2014/main" id="{2E8CDF9E-F444-A9A2-D451-C71DE68B9DE8}"/>
              </a:ext>
            </a:extLst>
          </p:cNvPr>
          <p:cNvSpPr>
            <a:spLocks noGrp="1"/>
          </p:cNvSpPr>
          <p:nvPr>
            <p:ph type="body" sz="quarter" idx="11"/>
          </p:nvPr>
        </p:nvSpPr>
        <p:spPr/>
        <p:txBody>
          <a:bodyPr/>
          <a:lstStyle/>
          <a:p>
            <a:r>
              <a:rPr lang="en-US" dirty="0"/>
              <a:t>End User Training</a:t>
            </a:r>
          </a:p>
        </p:txBody>
      </p:sp>
    </p:spTree>
    <p:extLst>
      <p:ext uri="{BB962C8B-B14F-4D97-AF65-F5344CB8AC3E}">
        <p14:creationId xmlns:p14="http://schemas.microsoft.com/office/powerpoint/2010/main" val="3584659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99A872-77A3-49BE-2D88-2CA029766D4E}"/>
              </a:ext>
            </a:extLst>
          </p:cNvPr>
          <p:cNvSpPr txBox="1"/>
          <p:nvPr/>
        </p:nvSpPr>
        <p:spPr>
          <a:xfrm>
            <a:off x="1252200" y="1424695"/>
            <a:ext cx="9687600" cy="4093428"/>
          </a:xfrm>
          <a:prstGeom prst="rect">
            <a:avLst/>
          </a:prstGeom>
          <a:noFill/>
        </p:spPr>
        <p:txBody>
          <a:bodyPr wrap="square" rtlCol="0">
            <a:spAutoFit/>
          </a:bodyPr>
          <a:lstStyle/>
          <a:p>
            <a:endParaRPr lang="en-US" sz="2000" dirty="0">
              <a:latin typeface="Barlow" pitchFamily="2" charset="77"/>
            </a:endParaRPr>
          </a:p>
          <a:p>
            <a:r>
              <a:rPr lang="en-US" sz="2000" dirty="0">
                <a:latin typeface="Barlow" pitchFamily="2" charset="77"/>
              </a:rPr>
              <a:t>“Hi [contact first name], </a:t>
            </a:r>
          </a:p>
          <a:p>
            <a:endParaRPr lang="en-US" sz="2000" dirty="0">
              <a:latin typeface="Barlow" pitchFamily="2" charset="77"/>
            </a:endParaRPr>
          </a:p>
          <a:p>
            <a:r>
              <a:rPr lang="en-US" sz="2000" dirty="0">
                <a:latin typeface="Barlow" pitchFamily="2" charset="77"/>
              </a:rPr>
              <a:t>This is [your first name] with [your company name]. Is this a good time to talk?</a:t>
            </a:r>
          </a:p>
          <a:p>
            <a:endParaRPr lang="en-US" sz="2000" dirty="0">
              <a:latin typeface="Barlow" pitchFamily="2" charset="77"/>
            </a:endParaRPr>
          </a:p>
          <a:p>
            <a:r>
              <a:rPr lang="en-US" sz="2000" b="1" dirty="0">
                <a:latin typeface="Barlow" pitchFamily="2" charset="77"/>
              </a:rPr>
              <a:t>If no: </a:t>
            </a:r>
            <a:r>
              <a:rPr lang="en-US" sz="2000" dirty="0">
                <a:latin typeface="Barlow" pitchFamily="2" charset="77"/>
              </a:rPr>
              <a:t>Arrange an alternate date/time.</a:t>
            </a:r>
          </a:p>
          <a:p>
            <a:endParaRPr lang="en-US" sz="2000" dirty="0">
              <a:latin typeface="Barlow" pitchFamily="2" charset="77"/>
            </a:endParaRPr>
          </a:p>
          <a:p>
            <a:r>
              <a:rPr lang="en-US" sz="2000" b="1" dirty="0">
                <a:latin typeface="Barlow" pitchFamily="2" charset="77"/>
              </a:rPr>
              <a:t>If yes: </a:t>
            </a:r>
            <a:r>
              <a:rPr lang="en-US" sz="2000" dirty="0">
                <a:latin typeface="Barlow" pitchFamily="2" charset="77"/>
              </a:rPr>
              <a:t>Great! I’m calling to follow up on a few emails I recently sent you about the equity in your home. You can use the equity in your home to finance just about any home renovation product, including system upgrades and additional rooms. Those are just a few of the ways you can use it, but there are several options available to you! Have you thought about this at </a:t>
            </a:r>
            <a:r>
              <a:rPr lang="en-US" sz="2000" dirty="0" err="1">
                <a:latin typeface="Barlow" pitchFamily="2" charset="77"/>
              </a:rPr>
              <a:t>all,or</a:t>
            </a:r>
            <a:r>
              <a:rPr lang="en-US" sz="2000" dirty="0">
                <a:latin typeface="Barlow" pitchFamily="2" charset="77"/>
              </a:rPr>
              <a:t> are you interested in learning more about the equity in your home?</a:t>
            </a:r>
          </a:p>
        </p:txBody>
      </p:sp>
      <p:sp>
        <p:nvSpPr>
          <p:cNvPr id="2" name="Text Placeholder 1">
            <a:extLst>
              <a:ext uri="{FF2B5EF4-FFF2-40B4-BE49-F238E27FC236}">
                <a16:creationId xmlns:a16="http://schemas.microsoft.com/office/drawing/2014/main" id="{3CD83218-9B0E-91BC-9A04-222C80B79D51}"/>
              </a:ext>
            </a:extLst>
          </p:cNvPr>
          <p:cNvSpPr>
            <a:spLocks noGrp="1"/>
          </p:cNvSpPr>
          <p:nvPr>
            <p:ph type="body" sz="quarter" idx="10"/>
          </p:nvPr>
        </p:nvSpPr>
        <p:spPr/>
        <p:txBody>
          <a:bodyPr/>
          <a:lstStyle/>
          <a:p>
            <a:r>
              <a:rPr lang="en-US" dirty="0"/>
              <a:t>Example Call Script</a:t>
            </a:r>
          </a:p>
        </p:txBody>
      </p:sp>
    </p:spTree>
    <p:extLst>
      <p:ext uri="{BB962C8B-B14F-4D97-AF65-F5344CB8AC3E}">
        <p14:creationId xmlns:p14="http://schemas.microsoft.com/office/powerpoint/2010/main" val="3603502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p:txBody>
          <a:bodyPr/>
          <a:lstStyle/>
          <a:p>
            <a:r>
              <a:rPr lang="en-US" dirty="0"/>
              <a:t>Listing Insights</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p:txBody>
          <a:bodyPr/>
          <a:lstStyle/>
          <a:p>
            <a:r>
              <a:rPr lang="en-US" dirty="0"/>
              <a:t>Customer Intelligence </a:t>
            </a:r>
          </a:p>
        </p:txBody>
      </p:sp>
    </p:spTree>
    <p:extLst>
      <p:ext uri="{BB962C8B-B14F-4D97-AF65-F5344CB8AC3E}">
        <p14:creationId xmlns:p14="http://schemas.microsoft.com/office/powerpoint/2010/main" val="1028610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F820CE31-E0A4-2E91-3A30-A40155531205}"/>
              </a:ext>
            </a:extLst>
          </p:cNvPr>
          <p:cNvSpPr txBox="1">
            <a:spLocks/>
          </p:cNvSpPr>
          <p:nvPr/>
        </p:nvSpPr>
        <p:spPr>
          <a:xfrm>
            <a:off x="1001471" y="1880471"/>
            <a:ext cx="5959902" cy="39859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3200" spc="20" dirty="0">
                <a:solidFill>
                  <a:srgbClr val="00263A"/>
                </a:solidFill>
                <a:latin typeface="Barlow" pitchFamily="2" charset="77"/>
              </a:rPr>
              <a:t>A Listing Insight is an alert that is added to a client contact record in Total Expert. </a:t>
            </a:r>
          </a:p>
          <a:p>
            <a:pPr marL="571500" indent="-571500">
              <a:buFont typeface="Arial" panose="020B0604020202020204" pitchFamily="34" charset="0"/>
              <a:buChar char="•"/>
            </a:pPr>
            <a:endParaRPr lang="en-US" sz="3200" spc="20" dirty="0">
              <a:solidFill>
                <a:srgbClr val="00263A"/>
              </a:solidFill>
              <a:latin typeface="Barlow" pitchFamily="2" charset="77"/>
            </a:endParaRPr>
          </a:p>
          <a:p>
            <a:pPr marL="571500" indent="-571500">
              <a:buFont typeface="Arial" panose="020B0604020202020204" pitchFamily="34" charset="0"/>
              <a:buChar char="•"/>
            </a:pPr>
            <a:r>
              <a:rPr lang="en-US" sz="3200" spc="20" dirty="0">
                <a:solidFill>
                  <a:srgbClr val="00263A"/>
                </a:solidFill>
                <a:latin typeface="Barlow" pitchFamily="2" charset="77"/>
              </a:rPr>
              <a:t>It notifies you when a client has listed their property within the last </a:t>
            </a:r>
            <a:r>
              <a:rPr lang="en-US" sz="3200" b="1" spc="20" dirty="0">
                <a:solidFill>
                  <a:srgbClr val="00263A"/>
                </a:solidFill>
                <a:latin typeface="Barlow" pitchFamily="2" charset="77"/>
              </a:rPr>
              <a:t>SEVEN</a:t>
            </a:r>
            <a:r>
              <a:rPr lang="en-US" sz="3200" spc="20" dirty="0">
                <a:solidFill>
                  <a:srgbClr val="00263A"/>
                </a:solidFill>
                <a:latin typeface="Barlow" pitchFamily="2" charset="77"/>
              </a:rPr>
              <a:t> days.  </a:t>
            </a:r>
          </a:p>
          <a:p>
            <a:pPr marL="571500" indent="-571500">
              <a:buFont typeface="Arial" panose="020B0604020202020204" pitchFamily="34" charset="0"/>
              <a:buChar char="•"/>
            </a:pPr>
            <a:endParaRPr lang="en-US" sz="3200" spc="20" dirty="0">
              <a:solidFill>
                <a:srgbClr val="00263A"/>
              </a:solidFill>
              <a:latin typeface="Barlow" pitchFamily="2" charset="77"/>
            </a:endParaRPr>
          </a:p>
          <a:p>
            <a:endParaRPr lang="en-US" sz="3200" spc="20" dirty="0">
              <a:solidFill>
                <a:srgbClr val="00263A"/>
              </a:solidFill>
              <a:latin typeface="Barlow" pitchFamily="2" charset="77"/>
            </a:endParaRPr>
          </a:p>
        </p:txBody>
      </p:sp>
      <p:pic>
        <p:nvPicPr>
          <p:cNvPr id="27" name="Graphic 26">
            <a:extLst>
              <a:ext uri="{FF2B5EF4-FFF2-40B4-BE49-F238E27FC236}">
                <a16:creationId xmlns:a16="http://schemas.microsoft.com/office/drawing/2014/main" id="{58BA2839-EB50-8430-8D13-B20C616F8C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7379" y="2621461"/>
            <a:ext cx="4083958" cy="2041979"/>
          </a:xfrm>
          <a:prstGeom prst="rect">
            <a:avLst/>
          </a:prstGeom>
        </p:spPr>
      </p:pic>
      <p:grpSp>
        <p:nvGrpSpPr>
          <p:cNvPr id="15" name="Group 14">
            <a:extLst>
              <a:ext uri="{FF2B5EF4-FFF2-40B4-BE49-F238E27FC236}">
                <a16:creationId xmlns:a16="http://schemas.microsoft.com/office/drawing/2014/main" id="{65627B9C-E5D3-17C0-3E95-0F694456FB48}"/>
              </a:ext>
            </a:extLst>
          </p:cNvPr>
          <p:cNvGrpSpPr/>
          <p:nvPr/>
        </p:nvGrpSpPr>
        <p:grpSpPr>
          <a:xfrm>
            <a:off x="8595363" y="3187336"/>
            <a:ext cx="1175656" cy="886454"/>
            <a:chOff x="8258588" y="4750707"/>
            <a:chExt cx="589065" cy="457199"/>
          </a:xfrm>
        </p:grpSpPr>
        <p:sp>
          <p:nvSpPr>
            <p:cNvPr id="6" name="Oval 5">
              <a:extLst>
                <a:ext uri="{FF2B5EF4-FFF2-40B4-BE49-F238E27FC236}">
                  <a16:creationId xmlns:a16="http://schemas.microsoft.com/office/drawing/2014/main" id="{EB494930-5CA3-F1CC-1394-35E4E0650EDD}"/>
                </a:ext>
              </a:extLst>
            </p:cNvPr>
            <p:cNvSpPr/>
            <p:nvPr/>
          </p:nvSpPr>
          <p:spPr>
            <a:xfrm>
              <a:off x="8313635" y="4750707"/>
              <a:ext cx="478971" cy="457199"/>
            </a:xfrm>
            <a:prstGeom prst="ellipse">
              <a:avLst/>
            </a:prstGeom>
            <a:solidFill>
              <a:srgbClr val="26A66F"/>
            </a:solidFill>
            <a:ln>
              <a:solidFill>
                <a:srgbClr val="26A6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E8AD"/>
                </a:solidFill>
              </a:endParaRPr>
            </a:p>
          </p:txBody>
        </p:sp>
        <p:sp>
          <p:nvSpPr>
            <p:cNvPr id="14" name="TextBox 13">
              <a:extLst>
                <a:ext uri="{FF2B5EF4-FFF2-40B4-BE49-F238E27FC236}">
                  <a16:creationId xmlns:a16="http://schemas.microsoft.com/office/drawing/2014/main" id="{E53D9227-195B-3630-0708-9DB747A21F1D}"/>
                </a:ext>
              </a:extLst>
            </p:cNvPr>
            <p:cNvSpPr txBox="1"/>
            <p:nvPr/>
          </p:nvSpPr>
          <p:spPr>
            <a:xfrm>
              <a:off x="8258588" y="4818761"/>
              <a:ext cx="589065" cy="333353"/>
            </a:xfrm>
            <a:prstGeom prst="rect">
              <a:avLst/>
            </a:prstGeom>
            <a:noFill/>
          </p:spPr>
          <p:txBody>
            <a:bodyPr wrap="square" rtlCol="0" anchor="ctr">
              <a:spAutoFit/>
            </a:bodyPr>
            <a:lstStyle/>
            <a:p>
              <a:pPr algn="ctr"/>
              <a:r>
                <a:rPr lang="en-US" sz="3600" b="1" dirty="0">
                  <a:solidFill>
                    <a:schemeClr val="bg2"/>
                  </a:solidFill>
                  <a:latin typeface="Objektiv Mk2" panose="020B0702020204020203" pitchFamily="34" charset="0"/>
                  <a:cs typeface="Objektiv Mk2" panose="020B0702020204020203" pitchFamily="34" charset="0"/>
                </a:rPr>
                <a:t>7</a:t>
              </a:r>
            </a:p>
          </p:txBody>
        </p:sp>
      </p:grpSp>
      <p:sp>
        <p:nvSpPr>
          <p:cNvPr id="2" name="Text Placeholder 1">
            <a:extLst>
              <a:ext uri="{FF2B5EF4-FFF2-40B4-BE49-F238E27FC236}">
                <a16:creationId xmlns:a16="http://schemas.microsoft.com/office/drawing/2014/main" id="{7B0238E3-CF8F-F44C-E19A-D84BC2808A04}"/>
              </a:ext>
            </a:extLst>
          </p:cNvPr>
          <p:cNvSpPr>
            <a:spLocks noGrp="1"/>
          </p:cNvSpPr>
          <p:nvPr>
            <p:ph type="body" sz="quarter" idx="10"/>
          </p:nvPr>
        </p:nvSpPr>
        <p:spPr/>
        <p:txBody>
          <a:bodyPr/>
          <a:lstStyle/>
          <a:p>
            <a:r>
              <a:rPr lang="en-US" dirty="0"/>
              <a:t>What are Listing Insights? </a:t>
            </a:r>
          </a:p>
        </p:txBody>
      </p:sp>
    </p:spTree>
    <p:extLst>
      <p:ext uri="{BB962C8B-B14F-4D97-AF65-F5344CB8AC3E}">
        <p14:creationId xmlns:p14="http://schemas.microsoft.com/office/powerpoint/2010/main" val="2491540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1BCD4F3D-7430-4429-2BFE-8E17DBEDB6C5}"/>
              </a:ext>
            </a:extLst>
          </p:cNvPr>
          <p:cNvPicPr>
            <a:picLocks noChangeAspect="1"/>
          </p:cNvPicPr>
          <p:nvPr/>
        </p:nvPicPr>
        <p:blipFill>
          <a:blip r:embed="rId2"/>
          <a:stretch>
            <a:fillRect/>
          </a:stretch>
        </p:blipFill>
        <p:spPr>
          <a:xfrm>
            <a:off x="3736244" y="1089834"/>
            <a:ext cx="7961962" cy="4861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BD0C6CE9-B76A-D01C-8F3A-33C752E60F73}"/>
              </a:ext>
            </a:extLst>
          </p:cNvPr>
          <p:cNvSpPr/>
          <p:nvPr/>
        </p:nvSpPr>
        <p:spPr>
          <a:xfrm>
            <a:off x="4088675" y="2338363"/>
            <a:ext cx="5003076" cy="8097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8BD3C403-701B-C20E-0384-223C2B0AFB82}"/>
              </a:ext>
            </a:extLst>
          </p:cNvPr>
          <p:cNvSpPr>
            <a:spLocks noGrp="1"/>
          </p:cNvSpPr>
          <p:nvPr>
            <p:ph type="body" sz="quarter" idx="10"/>
          </p:nvPr>
        </p:nvSpPr>
        <p:spPr>
          <a:xfrm>
            <a:off x="650257" y="2971800"/>
            <a:ext cx="3974892" cy="914400"/>
          </a:xfrm>
        </p:spPr>
        <p:txBody>
          <a:bodyPr/>
          <a:lstStyle/>
          <a:p>
            <a:r>
              <a:rPr lang="en-US" dirty="0">
                <a:solidFill>
                  <a:srgbClr val="85CBF9"/>
                </a:solidFill>
              </a:rPr>
              <a:t>Example</a:t>
            </a:r>
          </a:p>
        </p:txBody>
      </p:sp>
    </p:spTree>
    <p:extLst>
      <p:ext uri="{BB962C8B-B14F-4D97-AF65-F5344CB8AC3E}">
        <p14:creationId xmlns:p14="http://schemas.microsoft.com/office/powerpoint/2010/main" val="1160547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E9085B1F-7425-6A9A-4639-B771BABCC94D}"/>
              </a:ext>
            </a:extLst>
          </p:cNvPr>
          <p:cNvPicPr>
            <a:picLocks noChangeAspect="1"/>
          </p:cNvPicPr>
          <p:nvPr/>
        </p:nvPicPr>
        <p:blipFill>
          <a:blip r:embed="rId3"/>
          <a:stretch>
            <a:fillRect/>
          </a:stretch>
        </p:blipFill>
        <p:spPr>
          <a:xfrm>
            <a:off x="1351561" y="1133505"/>
            <a:ext cx="9959137" cy="5272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Placeholder 1">
            <a:extLst>
              <a:ext uri="{FF2B5EF4-FFF2-40B4-BE49-F238E27FC236}">
                <a16:creationId xmlns:a16="http://schemas.microsoft.com/office/drawing/2014/main" id="{175C5DF2-8DD5-2751-B538-B222A068C9B4}"/>
              </a:ext>
            </a:extLst>
          </p:cNvPr>
          <p:cNvSpPr>
            <a:spLocks noGrp="1"/>
          </p:cNvSpPr>
          <p:nvPr>
            <p:ph type="body" sz="quarter" idx="10"/>
          </p:nvPr>
        </p:nvSpPr>
        <p:spPr>
          <a:xfrm>
            <a:off x="1197428" y="219105"/>
            <a:ext cx="9959137" cy="914400"/>
          </a:xfrm>
        </p:spPr>
        <p:txBody>
          <a:bodyPr anchor="ctr"/>
          <a:lstStyle/>
          <a:p>
            <a:pPr algn="ctr"/>
            <a:r>
              <a:rPr lang="en-US" sz="3600" dirty="0"/>
              <a:t>Understanding the Automation</a:t>
            </a:r>
          </a:p>
        </p:txBody>
      </p:sp>
      <p:sp>
        <p:nvSpPr>
          <p:cNvPr id="13" name="TextBox 12">
            <a:extLst>
              <a:ext uri="{FF2B5EF4-FFF2-40B4-BE49-F238E27FC236}">
                <a16:creationId xmlns:a16="http://schemas.microsoft.com/office/drawing/2014/main" id="{1739F703-58DA-C541-AEF3-815E38A8C618}"/>
              </a:ext>
            </a:extLst>
          </p:cNvPr>
          <p:cNvSpPr txBox="1"/>
          <p:nvPr/>
        </p:nvSpPr>
        <p:spPr>
          <a:xfrm>
            <a:off x="9113517" y="2738670"/>
            <a:ext cx="2442755" cy="261610"/>
          </a:xfrm>
          <a:prstGeom prst="rect">
            <a:avLst/>
          </a:prstGeom>
          <a:noFill/>
        </p:spPr>
        <p:txBody>
          <a:bodyPr wrap="square" rtlCol="0">
            <a:spAutoFit/>
          </a:bodyPr>
          <a:lstStyle/>
          <a:p>
            <a:r>
              <a:rPr lang="en-US" sz="1100" dirty="0">
                <a:solidFill>
                  <a:srgbClr val="7030A0"/>
                </a:solidFill>
                <a:latin typeface="Objektiv Mk2" panose="020B0702020204020203" pitchFamily="34" charset="0"/>
                <a:cs typeface="Objektiv Mk2" panose="020B0702020204020203" pitchFamily="34" charset="0"/>
              </a:rPr>
              <a:t>Automated Communication</a:t>
            </a:r>
          </a:p>
        </p:txBody>
      </p:sp>
      <p:sp>
        <p:nvSpPr>
          <p:cNvPr id="14" name="TextBox 13">
            <a:extLst>
              <a:ext uri="{FF2B5EF4-FFF2-40B4-BE49-F238E27FC236}">
                <a16:creationId xmlns:a16="http://schemas.microsoft.com/office/drawing/2014/main" id="{DFEAF1BF-C58F-C8EB-E7BA-8BE38BC056A8}"/>
              </a:ext>
            </a:extLst>
          </p:cNvPr>
          <p:cNvSpPr txBox="1"/>
          <p:nvPr/>
        </p:nvSpPr>
        <p:spPr>
          <a:xfrm>
            <a:off x="4093027" y="2869475"/>
            <a:ext cx="1641567" cy="261610"/>
          </a:xfrm>
          <a:prstGeom prst="rect">
            <a:avLst/>
          </a:prstGeom>
          <a:noFill/>
        </p:spPr>
        <p:txBody>
          <a:bodyPr wrap="square" rtlCol="0">
            <a:spAutoFit/>
          </a:bodyPr>
          <a:lstStyle/>
          <a:p>
            <a:pPr algn="ctr"/>
            <a:r>
              <a:rPr lang="en-US" sz="1100" dirty="0">
                <a:solidFill>
                  <a:srgbClr val="7030A0"/>
                </a:solidFill>
                <a:latin typeface="Objektiv Mk2" panose="020B0702020204020203" pitchFamily="34" charset="0"/>
                <a:cs typeface="Objektiv Mk2" panose="020B0702020204020203" pitchFamily="34" charset="0"/>
              </a:rPr>
              <a:t>Task Assigned</a:t>
            </a:r>
          </a:p>
        </p:txBody>
      </p:sp>
      <p:sp>
        <p:nvSpPr>
          <p:cNvPr id="15" name="TextBox 14">
            <a:extLst>
              <a:ext uri="{FF2B5EF4-FFF2-40B4-BE49-F238E27FC236}">
                <a16:creationId xmlns:a16="http://schemas.microsoft.com/office/drawing/2014/main" id="{03E179E5-8E45-7788-6567-0A68081E4C09}"/>
              </a:ext>
            </a:extLst>
          </p:cNvPr>
          <p:cNvSpPr txBox="1"/>
          <p:nvPr/>
        </p:nvSpPr>
        <p:spPr>
          <a:xfrm>
            <a:off x="5734594" y="2362344"/>
            <a:ext cx="1641567" cy="261610"/>
          </a:xfrm>
          <a:prstGeom prst="rect">
            <a:avLst/>
          </a:prstGeom>
          <a:noFill/>
        </p:spPr>
        <p:txBody>
          <a:bodyPr wrap="square" rtlCol="0">
            <a:spAutoFit/>
          </a:bodyPr>
          <a:lstStyle/>
          <a:p>
            <a:pPr algn="ctr"/>
            <a:r>
              <a:rPr lang="en-US" sz="1100" dirty="0">
                <a:solidFill>
                  <a:srgbClr val="7030A0"/>
                </a:solidFill>
                <a:latin typeface="Objektiv Mk2" panose="020B0702020204020203" pitchFamily="34" charset="0"/>
                <a:cs typeface="Objektiv Mk2" panose="020B0702020204020203" pitchFamily="34" charset="0"/>
              </a:rPr>
              <a:t>Task Outcomes</a:t>
            </a:r>
          </a:p>
        </p:txBody>
      </p:sp>
    </p:spTree>
    <p:extLst>
      <p:ext uri="{BB962C8B-B14F-4D97-AF65-F5344CB8AC3E}">
        <p14:creationId xmlns:p14="http://schemas.microsoft.com/office/powerpoint/2010/main" val="1438554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99A872-77A3-49BE-2D88-2CA029766D4E}"/>
              </a:ext>
            </a:extLst>
          </p:cNvPr>
          <p:cNvSpPr txBox="1"/>
          <p:nvPr/>
        </p:nvSpPr>
        <p:spPr>
          <a:xfrm>
            <a:off x="1252200" y="1424695"/>
            <a:ext cx="9687600" cy="3785652"/>
          </a:xfrm>
          <a:prstGeom prst="rect">
            <a:avLst/>
          </a:prstGeom>
          <a:noFill/>
        </p:spPr>
        <p:txBody>
          <a:bodyPr wrap="square" rtlCol="0">
            <a:spAutoFit/>
          </a:bodyPr>
          <a:lstStyle/>
          <a:p>
            <a:endParaRPr lang="en-US" sz="2000" dirty="0">
              <a:latin typeface="Barlow" pitchFamily="2" charset="77"/>
            </a:endParaRPr>
          </a:p>
          <a:p>
            <a:r>
              <a:rPr lang="en-US" sz="2000" dirty="0">
                <a:latin typeface="Barlow" pitchFamily="2" charset="77"/>
              </a:rPr>
              <a:t>“Hi [contact first name], </a:t>
            </a:r>
          </a:p>
          <a:p>
            <a:endParaRPr lang="en-US" sz="2000" dirty="0">
              <a:latin typeface="Barlow" pitchFamily="2" charset="77"/>
            </a:endParaRPr>
          </a:p>
          <a:p>
            <a:r>
              <a:rPr lang="en-US" sz="2000" dirty="0">
                <a:latin typeface="Barlow" pitchFamily="2" charset="77"/>
              </a:rPr>
              <a:t>It’s [your first name], [your title] with [your company name]. I wanted to reconnect with you and remind you that my team and I are always available to help you work through any changes to your housing needs either now or in the future. </a:t>
            </a:r>
          </a:p>
          <a:p>
            <a:endParaRPr lang="en-US" sz="2000" dirty="0">
              <a:latin typeface="Barlow" pitchFamily="2" charset="77"/>
            </a:endParaRPr>
          </a:p>
          <a:p>
            <a:r>
              <a:rPr lang="en-US" sz="2000" i="1" dirty="0">
                <a:latin typeface="Barlow" pitchFamily="2" charset="77"/>
              </a:rPr>
              <a:t>Have your housing needs changed recently? Is there anything I can help you with right now? </a:t>
            </a:r>
          </a:p>
          <a:p>
            <a:endParaRPr lang="en-US" sz="2000" dirty="0">
              <a:latin typeface="Barlow" pitchFamily="2" charset="77"/>
            </a:endParaRPr>
          </a:p>
          <a:p>
            <a:r>
              <a:rPr lang="en-US" sz="2000" dirty="0">
                <a:latin typeface="Barlow" pitchFamily="2" charset="77"/>
              </a:rPr>
              <a:t>If I can ever help answer any of your questions or provide you with resources, please don’t hesitate to reach out.” </a:t>
            </a:r>
          </a:p>
        </p:txBody>
      </p:sp>
      <p:sp>
        <p:nvSpPr>
          <p:cNvPr id="2" name="Text Placeholder 1">
            <a:extLst>
              <a:ext uri="{FF2B5EF4-FFF2-40B4-BE49-F238E27FC236}">
                <a16:creationId xmlns:a16="http://schemas.microsoft.com/office/drawing/2014/main" id="{3CD83218-9B0E-91BC-9A04-222C80B79D51}"/>
              </a:ext>
            </a:extLst>
          </p:cNvPr>
          <p:cNvSpPr>
            <a:spLocks noGrp="1"/>
          </p:cNvSpPr>
          <p:nvPr>
            <p:ph type="body" sz="quarter" idx="10"/>
          </p:nvPr>
        </p:nvSpPr>
        <p:spPr/>
        <p:txBody>
          <a:bodyPr/>
          <a:lstStyle/>
          <a:p>
            <a:r>
              <a:rPr lang="en-US" dirty="0"/>
              <a:t>Example Call Script</a:t>
            </a:r>
          </a:p>
        </p:txBody>
      </p:sp>
    </p:spTree>
    <p:extLst>
      <p:ext uri="{BB962C8B-B14F-4D97-AF65-F5344CB8AC3E}">
        <p14:creationId xmlns:p14="http://schemas.microsoft.com/office/powerpoint/2010/main" val="3808333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AF4DC43-2A32-454D-AE7F-FA810E3662FB}"/>
              </a:ext>
            </a:extLst>
          </p:cNvPr>
          <p:cNvSpPr txBox="1"/>
          <p:nvPr/>
        </p:nvSpPr>
        <p:spPr>
          <a:xfrm>
            <a:off x="6852034" y="1302284"/>
            <a:ext cx="4202259" cy="4401205"/>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400" dirty="0">
                <a:solidFill>
                  <a:srgbClr val="00263A"/>
                </a:solidFill>
                <a:latin typeface="Barlow" pitchFamily="2" charset="77"/>
              </a:rPr>
              <a:t>Listing Banner on Contact</a:t>
            </a:r>
            <a:r>
              <a:rPr lang="en-US" sz="2400" dirty="0">
                <a:solidFill>
                  <a:srgbClr val="00263A"/>
                </a:solidFill>
                <a:latin typeface="Barlow SemiBold" pitchFamily="2" charset="77"/>
              </a:rPr>
              <a:t> </a:t>
            </a:r>
            <a:r>
              <a:rPr lang="en-US" sz="2400" dirty="0">
                <a:solidFill>
                  <a:srgbClr val="00263A"/>
                </a:solidFill>
                <a:latin typeface="Barlow" pitchFamily="2" charset="77"/>
              </a:rPr>
              <a:t>Record</a:t>
            </a:r>
          </a:p>
          <a:p>
            <a:pPr marL="342900" indent="-342900">
              <a:lnSpc>
                <a:spcPct val="200000"/>
              </a:lnSpc>
              <a:buFont typeface="Arial" panose="020B0604020202020204" pitchFamily="34" charset="0"/>
              <a:buChar char="•"/>
            </a:pPr>
            <a:r>
              <a:rPr lang="en-US" sz="2400" dirty="0">
                <a:solidFill>
                  <a:srgbClr val="00263A"/>
                </a:solidFill>
                <a:latin typeface="Barlow" pitchFamily="2" charset="77"/>
              </a:rPr>
              <a:t>Insights History Tab </a:t>
            </a:r>
          </a:p>
          <a:p>
            <a:pPr marL="342900" indent="-342900">
              <a:lnSpc>
                <a:spcPct val="200000"/>
              </a:lnSpc>
              <a:buFont typeface="Arial" panose="020B0604020202020204" pitchFamily="34" charset="0"/>
              <a:buChar char="•"/>
            </a:pPr>
            <a:r>
              <a:rPr lang="en-US" sz="2400" dirty="0">
                <a:solidFill>
                  <a:srgbClr val="00263A"/>
                </a:solidFill>
                <a:latin typeface="Barlow" pitchFamily="2" charset="77"/>
              </a:rPr>
              <a:t>Journey Automation</a:t>
            </a:r>
          </a:p>
          <a:p>
            <a:pPr marL="342900" indent="-342900">
              <a:lnSpc>
                <a:spcPct val="200000"/>
              </a:lnSpc>
              <a:buFont typeface="Arial" panose="020B0604020202020204" pitchFamily="34" charset="0"/>
              <a:buChar char="•"/>
            </a:pPr>
            <a:r>
              <a:rPr lang="en-US" sz="2400" dirty="0">
                <a:solidFill>
                  <a:srgbClr val="00263A"/>
                </a:solidFill>
                <a:latin typeface="Barlow" pitchFamily="2" charset="77"/>
              </a:rPr>
              <a:t>Tasks and Notifications</a:t>
            </a:r>
          </a:p>
          <a:p>
            <a:pPr marL="342900" indent="-342900">
              <a:lnSpc>
                <a:spcPct val="200000"/>
              </a:lnSpc>
              <a:buFont typeface="Arial" panose="020B0604020202020204" pitchFamily="34" charset="0"/>
              <a:buChar char="•"/>
            </a:pPr>
            <a:r>
              <a:rPr lang="en-US" sz="2400" dirty="0">
                <a:solidFill>
                  <a:srgbClr val="00263A"/>
                </a:solidFill>
                <a:latin typeface="Barlow" pitchFamily="2" charset="77"/>
              </a:rPr>
              <a:t>Focused View</a:t>
            </a:r>
          </a:p>
        </p:txBody>
      </p:sp>
      <p:sp>
        <p:nvSpPr>
          <p:cNvPr id="2" name="Text Placeholder 1">
            <a:extLst>
              <a:ext uri="{FF2B5EF4-FFF2-40B4-BE49-F238E27FC236}">
                <a16:creationId xmlns:a16="http://schemas.microsoft.com/office/drawing/2014/main" id="{A0740683-C209-7F26-CD94-7722E2FD015F}"/>
              </a:ext>
            </a:extLst>
          </p:cNvPr>
          <p:cNvSpPr>
            <a:spLocks noGrp="1"/>
          </p:cNvSpPr>
          <p:nvPr>
            <p:ph type="body" sz="quarter" idx="10"/>
          </p:nvPr>
        </p:nvSpPr>
        <p:spPr>
          <a:xfrm>
            <a:off x="637817" y="3429000"/>
            <a:ext cx="4702150" cy="914400"/>
          </a:xfrm>
        </p:spPr>
        <p:txBody>
          <a:bodyPr/>
          <a:lstStyle/>
          <a:p>
            <a:r>
              <a:rPr lang="en-US" dirty="0"/>
              <a:t>Ways You Will Leverage The Alerts: </a:t>
            </a:r>
          </a:p>
        </p:txBody>
      </p:sp>
    </p:spTree>
    <p:extLst>
      <p:ext uri="{BB962C8B-B14F-4D97-AF65-F5344CB8AC3E}">
        <p14:creationId xmlns:p14="http://schemas.microsoft.com/office/powerpoint/2010/main" val="2276031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D81181-E8D0-C18B-4AEE-01C8A96E28CC}"/>
              </a:ext>
            </a:extLst>
          </p:cNvPr>
          <p:cNvSpPr>
            <a:spLocks noGrp="1"/>
          </p:cNvSpPr>
          <p:nvPr>
            <p:ph type="body" sz="quarter" idx="10"/>
          </p:nvPr>
        </p:nvSpPr>
        <p:spPr>
          <a:xfrm>
            <a:off x="1252200" y="2514600"/>
            <a:ext cx="3974892" cy="914400"/>
          </a:xfrm>
        </p:spPr>
        <p:txBody>
          <a:bodyPr/>
          <a:lstStyle/>
          <a:p>
            <a:r>
              <a:rPr lang="en-US" dirty="0"/>
              <a:t>Listing Banner on Contact Record</a:t>
            </a:r>
          </a:p>
        </p:txBody>
      </p:sp>
      <p:sp>
        <p:nvSpPr>
          <p:cNvPr id="13" name="Text Placeholder 12">
            <a:extLst>
              <a:ext uri="{FF2B5EF4-FFF2-40B4-BE49-F238E27FC236}">
                <a16:creationId xmlns:a16="http://schemas.microsoft.com/office/drawing/2014/main" id="{45EA29CD-2122-2FE3-657D-87947AFE6EBB}"/>
              </a:ext>
            </a:extLst>
          </p:cNvPr>
          <p:cNvSpPr>
            <a:spLocks noGrp="1"/>
          </p:cNvSpPr>
          <p:nvPr>
            <p:ph type="body" sz="quarter" idx="13"/>
          </p:nvPr>
        </p:nvSpPr>
        <p:spPr>
          <a:xfrm>
            <a:off x="1252200" y="3613399"/>
            <a:ext cx="3974893" cy="2452295"/>
          </a:xfrm>
        </p:spPr>
        <p:txBody>
          <a:bodyPr/>
          <a:lstStyle/>
          <a:p>
            <a:pPr marL="285750" indent="-285750">
              <a:buFont typeface="Arial" panose="020B0604020202020204" pitchFamily="34" charset="0"/>
              <a:buChar char="•"/>
            </a:pPr>
            <a:r>
              <a:rPr lang="en-US" dirty="0"/>
              <a:t>Alert appears in the banner at the top of the contact record </a:t>
            </a:r>
          </a:p>
          <a:p>
            <a:pPr marL="285750" indent="-285750">
              <a:buFont typeface="Arial" panose="020B0604020202020204" pitchFamily="34" charset="0"/>
              <a:buChar char="•"/>
            </a:pPr>
            <a:r>
              <a:rPr lang="en-US" dirty="0"/>
              <a:t>Alert ‘created date’ appears at the bottom of the insight </a:t>
            </a:r>
          </a:p>
          <a:p>
            <a:endParaRPr lang="en-US" dirty="0"/>
          </a:p>
        </p:txBody>
      </p:sp>
      <p:pic>
        <p:nvPicPr>
          <p:cNvPr id="11" name="Picture 10" descr="A screenshot of a computer&#10;&#10;Description automatically generated with medium confidence">
            <a:extLst>
              <a:ext uri="{FF2B5EF4-FFF2-40B4-BE49-F238E27FC236}">
                <a16:creationId xmlns:a16="http://schemas.microsoft.com/office/drawing/2014/main" id="{6D70C854-EE0F-01A7-A36C-C1D9C976F7CA}"/>
              </a:ext>
            </a:extLst>
          </p:cNvPr>
          <p:cNvPicPr>
            <a:picLocks noChangeAspect="1"/>
          </p:cNvPicPr>
          <p:nvPr/>
        </p:nvPicPr>
        <p:blipFill rotWithShape="1">
          <a:blip r:embed="rId2"/>
          <a:srcRect r="32069"/>
          <a:stretch/>
        </p:blipFill>
        <p:spPr>
          <a:xfrm>
            <a:off x="6315567" y="1093235"/>
            <a:ext cx="5532444" cy="4972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0179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B464EE-483C-2BD8-7B71-3EB1F5F2377B}"/>
              </a:ext>
            </a:extLst>
          </p:cNvPr>
          <p:cNvSpPr>
            <a:spLocks noGrp="1"/>
          </p:cNvSpPr>
          <p:nvPr>
            <p:ph type="body" sz="quarter" idx="10"/>
          </p:nvPr>
        </p:nvSpPr>
        <p:spPr/>
        <p:txBody>
          <a:bodyPr/>
          <a:lstStyle/>
          <a:p>
            <a:r>
              <a:rPr lang="en-US" dirty="0"/>
              <a:t>Insight History Tab</a:t>
            </a:r>
          </a:p>
        </p:txBody>
      </p:sp>
      <p:sp>
        <p:nvSpPr>
          <p:cNvPr id="4" name="Text Placeholder 3">
            <a:extLst>
              <a:ext uri="{FF2B5EF4-FFF2-40B4-BE49-F238E27FC236}">
                <a16:creationId xmlns:a16="http://schemas.microsoft.com/office/drawing/2014/main" id="{20EE91B7-2B7E-7E55-C87A-A0DDDE825DAE}"/>
              </a:ext>
            </a:extLst>
          </p:cNvPr>
          <p:cNvSpPr>
            <a:spLocks noGrp="1"/>
          </p:cNvSpPr>
          <p:nvPr>
            <p:ph type="body" sz="quarter" idx="13"/>
          </p:nvPr>
        </p:nvSpPr>
        <p:spPr/>
        <p:txBody>
          <a:bodyPr/>
          <a:lstStyle/>
          <a:p>
            <a:pPr marL="285750" indent="-285750">
              <a:buFont typeface="Arial" panose="020B0604020202020204" pitchFamily="34" charset="0"/>
              <a:buChar char="•"/>
            </a:pPr>
            <a:r>
              <a:rPr lang="en-US" dirty="0"/>
              <a:t>Enhanced visualization of insights on the customer record in TE </a:t>
            </a:r>
          </a:p>
          <a:p>
            <a:pPr marL="285750" indent="-285750">
              <a:buFont typeface="Arial" panose="020B0604020202020204" pitchFamily="34" charset="0"/>
              <a:buChar char="•"/>
            </a:pPr>
            <a:r>
              <a:rPr lang="en-US" dirty="0"/>
              <a:t>Created dates on insights/alerts </a:t>
            </a:r>
          </a:p>
          <a:p>
            <a:pPr marL="285750" indent="-285750">
              <a:buFont typeface="Arial" panose="020B0604020202020204" pitchFamily="34" charset="0"/>
              <a:buChar char="•"/>
            </a:pPr>
            <a:r>
              <a:rPr lang="en-US" dirty="0"/>
              <a:t>Highlights and tracks all historical insights/alerts </a:t>
            </a:r>
          </a:p>
        </p:txBody>
      </p:sp>
      <p:pic>
        <p:nvPicPr>
          <p:cNvPr id="1026" name="Picture 2">
            <a:extLst>
              <a:ext uri="{FF2B5EF4-FFF2-40B4-BE49-F238E27FC236}">
                <a16:creationId xmlns:a16="http://schemas.microsoft.com/office/drawing/2014/main" id="{4BDE82F8-1A53-5885-01E0-553FC0619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503" y="1194176"/>
            <a:ext cx="5807406" cy="4793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06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A12C55-5546-C47B-F087-32486DF6C5FF}"/>
              </a:ext>
            </a:extLst>
          </p:cNvPr>
          <p:cNvSpPr>
            <a:spLocks noGrp="1"/>
          </p:cNvSpPr>
          <p:nvPr>
            <p:ph type="body" sz="quarter" idx="10"/>
          </p:nvPr>
        </p:nvSpPr>
        <p:spPr>
          <a:xfrm>
            <a:off x="771555" y="2971799"/>
            <a:ext cx="3905954" cy="914400"/>
          </a:xfrm>
        </p:spPr>
        <p:txBody>
          <a:bodyPr/>
          <a:lstStyle/>
          <a:p>
            <a:r>
              <a:rPr lang="en-US" dirty="0"/>
              <a:t>Journey Automation</a:t>
            </a:r>
          </a:p>
        </p:txBody>
      </p:sp>
      <p:pic>
        <p:nvPicPr>
          <p:cNvPr id="5" name="Picture 4" descr="A screenshot of a computer&#10;&#10;Description automatically generated with medium confidence">
            <a:extLst>
              <a:ext uri="{FF2B5EF4-FFF2-40B4-BE49-F238E27FC236}">
                <a16:creationId xmlns:a16="http://schemas.microsoft.com/office/drawing/2014/main" id="{C2309CCB-360B-186E-0143-8455DE53EEDF}"/>
              </a:ext>
            </a:extLst>
          </p:cNvPr>
          <p:cNvPicPr>
            <a:picLocks noChangeAspect="1"/>
          </p:cNvPicPr>
          <p:nvPr/>
        </p:nvPicPr>
        <p:blipFill>
          <a:blip r:embed="rId2"/>
          <a:stretch>
            <a:fillRect/>
          </a:stretch>
        </p:blipFill>
        <p:spPr>
          <a:xfrm>
            <a:off x="4338149" y="847785"/>
            <a:ext cx="9797142" cy="5162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688F9456-4EF1-CD3B-FB15-A0BEC71AAE08}"/>
              </a:ext>
            </a:extLst>
          </p:cNvPr>
          <p:cNvSpPr txBox="1"/>
          <p:nvPr/>
        </p:nvSpPr>
        <p:spPr>
          <a:xfrm>
            <a:off x="6793965" y="1610448"/>
            <a:ext cx="2442755" cy="261610"/>
          </a:xfrm>
          <a:prstGeom prst="rect">
            <a:avLst/>
          </a:prstGeom>
          <a:noFill/>
        </p:spPr>
        <p:txBody>
          <a:bodyPr wrap="square" rtlCol="0">
            <a:spAutoFit/>
          </a:bodyPr>
          <a:lstStyle/>
          <a:p>
            <a:r>
              <a:rPr lang="en-US" sz="1100" dirty="0">
                <a:solidFill>
                  <a:srgbClr val="7030A0"/>
                </a:solidFill>
                <a:latin typeface="Objektiv Mk2" panose="020B0702020204020203" pitchFamily="34" charset="0"/>
                <a:cs typeface="Objektiv Mk2" panose="020B0702020204020203" pitchFamily="34" charset="0"/>
              </a:rPr>
              <a:t>Automated Communication</a:t>
            </a:r>
          </a:p>
        </p:txBody>
      </p:sp>
      <p:sp>
        <p:nvSpPr>
          <p:cNvPr id="7" name="TextBox 6">
            <a:extLst>
              <a:ext uri="{FF2B5EF4-FFF2-40B4-BE49-F238E27FC236}">
                <a16:creationId xmlns:a16="http://schemas.microsoft.com/office/drawing/2014/main" id="{7A3242E8-D71B-6255-2661-DB2B48577C9A}"/>
              </a:ext>
            </a:extLst>
          </p:cNvPr>
          <p:cNvSpPr txBox="1"/>
          <p:nvPr/>
        </p:nvSpPr>
        <p:spPr>
          <a:xfrm>
            <a:off x="10650857" y="2079371"/>
            <a:ext cx="2442755" cy="261610"/>
          </a:xfrm>
          <a:prstGeom prst="rect">
            <a:avLst/>
          </a:prstGeom>
          <a:noFill/>
        </p:spPr>
        <p:txBody>
          <a:bodyPr wrap="square" rtlCol="0">
            <a:spAutoFit/>
          </a:bodyPr>
          <a:lstStyle/>
          <a:p>
            <a:r>
              <a:rPr lang="en-US" sz="1100" dirty="0">
                <a:solidFill>
                  <a:srgbClr val="7030A0"/>
                </a:solidFill>
                <a:latin typeface="Objektiv Mk2" panose="020B0702020204020203" pitchFamily="34" charset="0"/>
                <a:cs typeface="Objektiv Mk2" panose="020B0702020204020203" pitchFamily="34" charset="0"/>
              </a:rPr>
              <a:t>Task Notification</a:t>
            </a:r>
          </a:p>
        </p:txBody>
      </p:sp>
      <p:sp>
        <p:nvSpPr>
          <p:cNvPr id="8" name="TextBox 7">
            <a:extLst>
              <a:ext uri="{FF2B5EF4-FFF2-40B4-BE49-F238E27FC236}">
                <a16:creationId xmlns:a16="http://schemas.microsoft.com/office/drawing/2014/main" id="{31C9B6A6-4AFB-583E-DEF7-A5EEFA00B927}"/>
              </a:ext>
            </a:extLst>
          </p:cNvPr>
          <p:cNvSpPr txBox="1"/>
          <p:nvPr/>
        </p:nvSpPr>
        <p:spPr>
          <a:xfrm>
            <a:off x="5246518" y="3679525"/>
            <a:ext cx="2442755" cy="261610"/>
          </a:xfrm>
          <a:prstGeom prst="rect">
            <a:avLst/>
          </a:prstGeom>
          <a:noFill/>
        </p:spPr>
        <p:txBody>
          <a:bodyPr wrap="square" rtlCol="0">
            <a:spAutoFit/>
          </a:bodyPr>
          <a:lstStyle/>
          <a:p>
            <a:r>
              <a:rPr lang="en-US" sz="1100" dirty="0">
                <a:solidFill>
                  <a:srgbClr val="7030A0"/>
                </a:solidFill>
                <a:latin typeface="Objektiv Mk2" panose="020B0702020204020203" pitchFamily="34" charset="0"/>
                <a:cs typeface="Objektiv Mk2" panose="020B0702020204020203" pitchFamily="34" charset="0"/>
              </a:rPr>
              <a:t>User Notification</a:t>
            </a:r>
          </a:p>
        </p:txBody>
      </p:sp>
    </p:spTree>
    <p:extLst>
      <p:ext uri="{BB962C8B-B14F-4D97-AF65-F5344CB8AC3E}">
        <p14:creationId xmlns:p14="http://schemas.microsoft.com/office/powerpoint/2010/main" val="3138855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871304-243B-3BAF-418A-0AE76448119D}"/>
              </a:ext>
            </a:extLst>
          </p:cNvPr>
          <p:cNvSpPr>
            <a:spLocks noGrp="1"/>
          </p:cNvSpPr>
          <p:nvPr>
            <p:ph type="body" sz="quarter" idx="10"/>
          </p:nvPr>
        </p:nvSpPr>
        <p:spPr>
          <a:xfrm>
            <a:off x="1231419" y="3616037"/>
            <a:ext cx="3974892" cy="914400"/>
          </a:xfrm>
        </p:spPr>
        <p:txBody>
          <a:bodyPr/>
          <a:lstStyle/>
          <a:p>
            <a:r>
              <a:rPr lang="en-US" dirty="0"/>
              <a:t>Four Core Customer Intelligence Alerts </a:t>
            </a:r>
          </a:p>
        </p:txBody>
      </p:sp>
      <p:sp>
        <p:nvSpPr>
          <p:cNvPr id="5" name="TextBox 4">
            <a:extLst>
              <a:ext uri="{FF2B5EF4-FFF2-40B4-BE49-F238E27FC236}">
                <a16:creationId xmlns:a16="http://schemas.microsoft.com/office/drawing/2014/main" id="{22F5F7B1-F330-7F94-3B77-456ADF277F34}"/>
              </a:ext>
            </a:extLst>
          </p:cNvPr>
          <p:cNvSpPr txBox="1"/>
          <p:nvPr/>
        </p:nvSpPr>
        <p:spPr>
          <a:xfrm>
            <a:off x="6712526" y="1620812"/>
            <a:ext cx="4738255" cy="3616375"/>
          </a:xfrm>
          <a:prstGeom prst="rect">
            <a:avLst/>
          </a:prstGeom>
          <a:noFill/>
        </p:spPr>
        <p:txBody>
          <a:bodyPr wrap="square" rtlCol="0">
            <a:spAutoFit/>
          </a:bodyPr>
          <a:lstStyle/>
          <a:p>
            <a:pPr marL="342900" indent="-342900">
              <a:lnSpc>
                <a:spcPct val="250000"/>
              </a:lnSpc>
              <a:buFont typeface="Arial" panose="020B0604020202020204" pitchFamily="34" charset="0"/>
              <a:buChar char="•"/>
            </a:pPr>
            <a:r>
              <a:rPr lang="en-US" sz="2400" dirty="0"/>
              <a:t>Mortgage Credit Inquiry Alert </a:t>
            </a:r>
          </a:p>
          <a:p>
            <a:pPr marL="342900" indent="-342900">
              <a:lnSpc>
                <a:spcPct val="250000"/>
              </a:lnSpc>
              <a:buFont typeface="Arial" panose="020B0604020202020204" pitchFamily="34" charset="0"/>
              <a:buChar char="•"/>
            </a:pPr>
            <a:r>
              <a:rPr lang="en-US" sz="2400" dirty="0"/>
              <a:t>Rate Alert </a:t>
            </a:r>
          </a:p>
          <a:p>
            <a:pPr marL="342900" indent="-342900">
              <a:lnSpc>
                <a:spcPct val="250000"/>
              </a:lnSpc>
              <a:buFont typeface="Arial" panose="020B0604020202020204" pitchFamily="34" charset="0"/>
              <a:buChar char="•"/>
            </a:pPr>
            <a:r>
              <a:rPr lang="en-US" sz="2400" dirty="0"/>
              <a:t>Equity Alert </a:t>
            </a:r>
          </a:p>
          <a:p>
            <a:pPr marL="342900" indent="-342900">
              <a:lnSpc>
                <a:spcPct val="250000"/>
              </a:lnSpc>
              <a:buFont typeface="Arial" panose="020B0604020202020204" pitchFamily="34" charset="0"/>
              <a:buChar char="•"/>
            </a:pPr>
            <a:r>
              <a:rPr lang="en-US" sz="2400" dirty="0"/>
              <a:t>Listing Insights</a:t>
            </a:r>
          </a:p>
        </p:txBody>
      </p:sp>
    </p:spTree>
    <p:extLst>
      <p:ext uri="{BB962C8B-B14F-4D97-AF65-F5344CB8AC3E}">
        <p14:creationId xmlns:p14="http://schemas.microsoft.com/office/powerpoint/2010/main" val="1294618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B464EE-483C-2BD8-7B71-3EB1F5F2377B}"/>
              </a:ext>
            </a:extLst>
          </p:cNvPr>
          <p:cNvSpPr>
            <a:spLocks noGrp="1"/>
          </p:cNvSpPr>
          <p:nvPr>
            <p:ph type="body" sz="quarter" idx="10"/>
          </p:nvPr>
        </p:nvSpPr>
        <p:spPr/>
        <p:txBody>
          <a:bodyPr/>
          <a:lstStyle/>
          <a:p>
            <a:r>
              <a:rPr lang="en-US" dirty="0"/>
              <a:t>Tasks and   Notifications</a:t>
            </a:r>
          </a:p>
        </p:txBody>
      </p:sp>
      <p:sp>
        <p:nvSpPr>
          <p:cNvPr id="4" name="Text Placeholder 3">
            <a:extLst>
              <a:ext uri="{FF2B5EF4-FFF2-40B4-BE49-F238E27FC236}">
                <a16:creationId xmlns:a16="http://schemas.microsoft.com/office/drawing/2014/main" id="{20EE91B7-2B7E-7E55-C87A-A0DDDE825DAE}"/>
              </a:ext>
            </a:extLst>
          </p:cNvPr>
          <p:cNvSpPr>
            <a:spLocks noGrp="1"/>
          </p:cNvSpPr>
          <p:nvPr>
            <p:ph type="body" sz="quarter" idx="13"/>
          </p:nvPr>
        </p:nvSpPr>
        <p:spPr/>
        <p:txBody>
          <a:bodyPr/>
          <a:lstStyle/>
          <a:p>
            <a:pPr marL="285750" indent="-285750">
              <a:buFont typeface="Arial" panose="020B0604020202020204" pitchFamily="34" charset="0"/>
              <a:buChar char="•"/>
            </a:pPr>
            <a:r>
              <a:rPr lang="en-US" dirty="0"/>
              <a:t>Receive an email notification when an insight is created </a:t>
            </a:r>
          </a:p>
          <a:p>
            <a:pPr marL="285750" indent="-285750">
              <a:buFont typeface="Arial" panose="020B0604020202020204" pitchFamily="34" charset="0"/>
              <a:buChar char="•"/>
            </a:pPr>
            <a:r>
              <a:rPr lang="en-US" dirty="0"/>
              <a:t>Receive task notifications to follow-up at the right time, with the right message</a:t>
            </a:r>
          </a:p>
        </p:txBody>
      </p:sp>
      <p:pic>
        <p:nvPicPr>
          <p:cNvPr id="5" name="Picture 4" descr="A screenshot of a computer&#10;&#10;Description automatically generated with medium confidence">
            <a:extLst>
              <a:ext uri="{FF2B5EF4-FFF2-40B4-BE49-F238E27FC236}">
                <a16:creationId xmlns:a16="http://schemas.microsoft.com/office/drawing/2014/main" id="{307DE013-7C8F-763E-BD17-6A9D283ECD32}"/>
              </a:ext>
            </a:extLst>
          </p:cNvPr>
          <p:cNvPicPr>
            <a:picLocks noChangeAspect="1"/>
          </p:cNvPicPr>
          <p:nvPr/>
        </p:nvPicPr>
        <p:blipFill rotWithShape="1">
          <a:blip r:embed="rId2"/>
          <a:srcRect l="66719"/>
          <a:stretch/>
        </p:blipFill>
        <p:spPr>
          <a:xfrm>
            <a:off x="7606144" y="607203"/>
            <a:ext cx="3075709" cy="5643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B77CC779-45C1-DDC8-D035-C9979035EF56}"/>
              </a:ext>
            </a:extLst>
          </p:cNvPr>
          <p:cNvSpPr txBox="1"/>
          <p:nvPr/>
        </p:nvSpPr>
        <p:spPr>
          <a:xfrm>
            <a:off x="528437" y="6250797"/>
            <a:ext cx="5082654" cy="276999"/>
          </a:xfrm>
          <a:prstGeom prst="rect">
            <a:avLst/>
          </a:prstGeom>
          <a:noFill/>
        </p:spPr>
        <p:txBody>
          <a:bodyPr wrap="square">
            <a:spAutoFit/>
          </a:bodyPr>
          <a:lstStyle/>
          <a:p>
            <a:r>
              <a:rPr lang="en-US" sz="1200" i="1" dirty="0">
                <a:solidFill>
                  <a:schemeClr val="bg1"/>
                </a:solidFill>
              </a:rPr>
              <a:t>**Ensure your task notifications are turned on in your account settings</a:t>
            </a:r>
          </a:p>
        </p:txBody>
      </p:sp>
    </p:spTree>
    <p:extLst>
      <p:ext uri="{BB962C8B-B14F-4D97-AF65-F5344CB8AC3E}">
        <p14:creationId xmlns:p14="http://schemas.microsoft.com/office/powerpoint/2010/main" val="2027703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AFA2E7-12A1-8422-9E4D-76DDF39A81A1}"/>
              </a:ext>
            </a:extLst>
          </p:cNvPr>
          <p:cNvSpPr>
            <a:spLocks noGrp="1"/>
          </p:cNvSpPr>
          <p:nvPr>
            <p:ph type="body" sz="quarter" idx="10"/>
          </p:nvPr>
        </p:nvSpPr>
        <p:spPr>
          <a:xfrm>
            <a:off x="811758" y="1451798"/>
            <a:ext cx="4193996" cy="700258"/>
          </a:xfrm>
        </p:spPr>
        <p:txBody>
          <a:bodyPr/>
          <a:lstStyle/>
          <a:p>
            <a:r>
              <a:rPr lang="en-US" dirty="0"/>
              <a:t>Focused View</a:t>
            </a:r>
          </a:p>
        </p:txBody>
      </p:sp>
      <p:sp>
        <p:nvSpPr>
          <p:cNvPr id="3" name="Text Placeholder 2">
            <a:extLst>
              <a:ext uri="{FF2B5EF4-FFF2-40B4-BE49-F238E27FC236}">
                <a16:creationId xmlns:a16="http://schemas.microsoft.com/office/drawing/2014/main" id="{7B852987-692F-3CA1-0683-97BC1B81BAFB}"/>
              </a:ext>
            </a:extLst>
          </p:cNvPr>
          <p:cNvSpPr>
            <a:spLocks noGrp="1"/>
          </p:cNvSpPr>
          <p:nvPr>
            <p:ph type="body" sz="quarter" idx="13"/>
          </p:nvPr>
        </p:nvSpPr>
        <p:spPr>
          <a:xfrm>
            <a:off x="811758" y="2317988"/>
            <a:ext cx="4381565" cy="2452295"/>
          </a:xfrm>
        </p:spPr>
        <p:txBody>
          <a:bodyPr/>
          <a:lstStyle/>
          <a:p>
            <a:pPr marL="285750" indent="-285750" algn="l" rtl="0" fontAlgn="base">
              <a:buFont typeface="Arial" panose="020B0604020202020204" pitchFamily="34" charset="0"/>
              <a:buChar char="•"/>
            </a:pPr>
            <a:r>
              <a:rPr lang="en-US" sz="1800" b="0" i="0" u="none" strike="noStrike" dirty="0">
                <a:solidFill>
                  <a:srgbClr val="EEEEEE"/>
                </a:solidFill>
                <a:effectLst/>
                <a:latin typeface="Barlow" pitchFamily="2" charset="77"/>
              </a:rPr>
              <a:t>Contacts will populate in Customer Intelligence Focused Views lists </a:t>
            </a:r>
            <a:r>
              <a:rPr lang="en-US" sz="1800" b="0" i="0" dirty="0">
                <a:solidFill>
                  <a:srgbClr val="EEEEEE"/>
                </a:solidFill>
                <a:effectLst/>
                <a:latin typeface="Barlow" pitchFamily="2" charset="77"/>
              </a:rPr>
              <a:t>​</a:t>
            </a:r>
            <a:endParaRPr lang="en-US" b="0" i="0" dirty="0">
              <a:solidFill>
                <a:srgbClr val="000000"/>
              </a:solidFill>
              <a:effectLst/>
              <a:latin typeface="Barlow" pitchFamily="2" charset="77"/>
            </a:endParaRPr>
          </a:p>
          <a:p>
            <a:pPr marL="285750" indent="-285750" algn="l" rtl="0" fontAlgn="base">
              <a:buFont typeface="Arial" panose="020B0604020202020204" pitchFamily="34" charset="0"/>
              <a:buChar char="•"/>
            </a:pPr>
            <a:r>
              <a:rPr lang="en-US" sz="1800" b="0" i="0" u="none" strike="noStrike" dirty="0">
                <a:solidFill>
                  <a:srgbClr val="EEEEEE"/>
                </a:solidFill>
                <a:effectLst/>
                <a:latin typeface="Barlow" pitchFamily="2" charset="77"/>
              </a:rPr>
              <a:t>Quickly work through your FV lists making personal outreach </a:t>
            </a:r>
            <a:r>
              <a:rPr lang="en-US" sz="1800" b="0" i="0" dirty="0">
                <a:solidFill>
                  <a:srgbClr val="EEEEEE"/>
                </a:solidFill>
                <a:effectLst/>
                <a:latin typeface="Barlow" pitchFamily="2" charset="77"/>
              </a:rPr>
              <a:t>​</a:t>
            </a:r>
            <a:endParaRPr lang="en-US" b="0" i="0" dirty="0">
              <a:solidFill>
                <a:srgbClr val="000000"/>
              </a:solidFill>
              <a:effectLst/>
              <a:latin typeface="Barlow" pitchFamily="2" charset="77"/>
            </a:endParaRPr>
          </a:p>
          <a:p>
            <a:pPr marL="285750" indent="-285750" algn="l" rtl="0" fontAlgn="base">
              <a:buFont typeface="Arial" panose="020B0604020202020204" pitchFamily="34" charset="0"/>
              <a:buChar char="•"/>
            </a:pPr>
            <a:r>
              <a:rPr lang="en-US" sz="1800" b="0" i="0" u="none" strike="noStrike" dirty="0">
                <a:solidFill>
                  <a:srgbClr val="EEEEEE"/>
                </a:solidFill>
                <a:effectLst/>
                <a:latin typeface="Barlow" pitchFamily="2" charset="77"/>
              </a:rPr>
              <a:t>Easily make notes, log outcome and assign follow-up tasks all on one screen</a:t>
            </a:r>
            <a:endParaRPr lang="en-US" b="0" i="0" dirty="0">
              <a:solidFill>
                <a:srgbClr val="000000"/>
              </a:solidFill>
              <a:effectLst/>
              <a:latin typeface="Barlow" pitchFamily="2" charset="77"/>
            </a:endParaRPr>
          </a:p>
        </p:txBody>
      </p:sp>
      <p:pic>
        <p:nvPicPr>
          <p:cNvPr id="1026" name="Picture 2">
            <a:extLst>
              <a:ext uri="{FF2B5EF4-FFF2-40B4-BE49-F238E27FC236}">
                <a16:creationId xmlns:a16="http://schemas.microsoft.com/office/drawing/2014/main" id="{3F0703A8-55AF-7CB4-17B9-DD114C2197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9416" y="875043"/>
            <a:ext cx="4982308" cy="5338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3324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2474714" y="2695225"/>
            <a:ext cx="5436834" cy="914400"/>
          </a:xfrm>
        </p:spPr>
        <p:txBody>
          <a:bodyPr/>
          <a:lstStyle/>
          <a:p>
            <a:r>
              <a:rPr lang="en-US" dirty="0"/>
              <a:t>Mortgage Credit Inquiry Alert</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2474714" y="3705575"/>
            <a:ext cx="5436834" cy="914400"/>
          </a:xfrm>
        </p:spPr>
        <p:txBody>
          <a:bodyPr/>
          <a:lstStyle/>
          <a:p>
            <a:r>
              <a:rPr lang="en-US" dirty="0"/>
              <a:t>Customer Intelligence </a:t>
            </a:r>
          </a:p>
        </p:txBody>
      </p:sp>
    </p:spTree>
    <p:extLst>
      <p:ext uri="{BB962C8B-B14F-4D97-AF65-F5344CB8AC3E}">
        <p14:creationId xmlns:p14="http://schemas.microsoft.com/office/powerpoint/2010/main" val="2502691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F820CE31-E0A4-2E91-3A30-A40155531205}"/>
              </a:ext>
            </a:extLst>
          </p:cNvPr>
          <p:cNvSpPr txBox="1">
            <a:spLocks/>
          </p:cNvSpPr>
          <p:nvPr/>
        </p:nvSpPr>
        <p:spPr>
          <a:xfrm>
            <a:off x="1001471" y="1880471"/>
            <a:ext cx="5959902" cy="39859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endParaRPr lang="en-US" sz="3200" spc="20" dirty="0">
              <a:solidFill>
                <a:srgbClr val="00263A"/>
              </a:solidFill>
              <a:latin typeface="Barlow" pitchFamily="2" charset="77"/>
            </a:endParaRPr>
          </a:p>
          <a:p>
            <a:endParaRPr lang="en-US" sz="3200" spc="20" dirty="0">
              <a:solidFill>
                <a:srgbClr val="00263A"/>
              </a:solidFill>
              <a:latin typeface="Barlow" pitchFamily="2" charset="77"/>
            </a:endParaRPr>
          </a:p>
        </p:txBody>
      </p:sp>
      <p:sp>
        <p:nvSpPr>
          <p:cNvPr id="2" name="Text Placeholder 1">
            <a:extLst>
              <a:ext uri="{FF2B5EF4-FFF2-40B4-BE49-F238E27FC236}">
                <a16:creationId xmlns:a16="http://schemas.microsoft.com/office/drawing/2014/main" id="{7B0238E3-CF8F-F44C-E19A-D84BC2808A04}"/>
              </a:ext>
            </a:extLst>
          </p:cNvPr>
          <p:cNvSpPr>
            <a:spLocks noGrp="1"/>
          </p:cNvSpPr>
          <p:nvPr>
            <p:ph type="body" sz="quarter" idx="10"/>
          </p:nvPr>
        </p:nvSpPr>
        <p:spPr/>
        <p:txBody>
          <a:bodyPr/>
          <a:lstStyle/>
          <a:p>
            <a:r>
              <a:rPr lang="en-US" dirty="0"/>
              <a:t>What is a Mortgage Credit Inquiry? </a:t>
            </a:r>
          </a:p>
        </p:txBody>
      </p:sp>
      <p:sp>
        <p:nvSpPr>
          <p:cNvPr id="4" name="TextBox 3">
            <a:extLst>
              <a:ext uri="{FF2B5EF4-FFF2-40B4-BE49-F238E27FC236}">
                <a16:creationId xmlns:a16="http://schemas.microsoft.com/office/drawing/2014/main" id="{29843918-5B14-CB83-8038-A0C091C7AEC8}"/>
              </a:ext>
            </a:extLst>
          </p:cNvPr>
          <p:cNvSpPr txBox="1"/>
          <p:nvPr/>
        </p:nvSpPr>
        <p:spPr>
          <a:xfrm>
            <a:off x="1240972" y="1880471"/>
            <a:ext cx="9970366"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Barlow" pitchFamily="2" charset="77"/>
              </a:rPr>
              <a:t>A Mortgage Credit Inquiry Alert notifies you when a contact applies or requests pre-approval for a mortgage at a competing lender or bank</a:t>
            </a:r>
          </a:p>
          <a:p>
            <a:pPr marL="285750" indent="-285750">
              <a:buFont typeface="Arial" panose="020B0604020202020204" pitchFamily="34" charset="0"/>
              <a:buChar char="•"/>
            </a:pPr>
            <a:endParaRPr lang="en-US" sz="2800" dirty="0">
              <a:latin typeface="Barlow" pitchFamily="2" charset="77"/>
            </a:endParaRPr>
          </a:p>
          <a:p>
            <a:pPr marL="285750" indent="-285750">
              <a:buFont typeface="Arial" panose="020B0604020202020204" pitchFamily="34" charset="0"/>
              <a:buChar char="•"/>
            </a:pPr>
            <a:r>
              <a:rPr lang="en-US" sz="2800" dirty="0">
                <a:latin typeface="Barlow" pitchFamily="2" charset="77"/>
              </a:rPr>
              <a:t>The alert is generated by Equifax, which sends Total Expert an alert each time a bank pulls a consumer’s credit. If one of those alerts matches with a contact in your Total Expert account, it will surface an alert to you. </a:t>
            </a:r>
          </a:p>
        </p:txBody>
      </p:sp>
    </p:spTree>
    <p:extLst>
      <p:ext uri="{BB962C8B-B14F-4D97-AF65-F5344CB8AC3E}">
        <p14:creationId xmlns:p14="http://schemas.microsoft.com/office/powerpoint/2010/main" val="3610820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B8837A70-505C-A015-90E5-2685EB211CCC}"/>
              </a:ext>
            </a:extLst>
          </p:cNvPr>
          <p:cNvPicPr>
            <a:picLocks noChangeAspect="1"/>
          </p:cNvPicPr>
          <p:nvPr/>
        </p:nvPicPr>
        <p:blipFill>
          <a:blip r:embed="rId2"/>
          <a:stretch>
            <a:fillRect/>
          </a:stretch>
        </p:blipFill>
        <p:spPr>
          <a:xfrm>
            <a:off x="3779203" y="1101949"/>
            <a:ext cx="8044622" cy="4920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BD0C6CE9-B76A-D01C-8F3A-33C752E60F73}"/>
              </a:ext>
            </a:extLst>
          </p:cNvPr>
          <p:cNvSpPr/>
          <p:nvPr/>
        </p:nvSpPr>
        <p:spPr>
          <a:xfrm>
            <a:off x="4180115" y="2377551"/>
            <a:ext cx="5003074" cy="8097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8BD3C403-701B-C20E-0384-223C2B0AFB82}"/>
              </a:ext>
            </a:extLst>
          </p:cNvPr>
          <p:cNvSpPr>
            <a:spLocks noGrp="1"/>
          </p:cNvSpPr>
          <p:nvPr>
            <p:ph type="body" sz="quarter" idx="10"/>
          </p:nvPr>
        </p:nvSpPr>
        <p:spPr>
          <a:xfrm>
            <a:off x="650257" y="2971800"/>
            <a:ext cx="3974892" cy="914400"/>
          </a:xfrm>
        </p:spPr>
        <p:txBody>
          <a:bodyPr/>
          <a:lstStyle/>
          <a:p>
            <a:r>
              <a:rPr lang="en-US" dirty="0">
                <a:solidFill>
                  <a:srgbClr val="85CBF9"/>
                </a:solidFill>
              </a:rPr>
              <a:t>Example</a:t>
            </a:r>
          </a:p>
        </p:txBody>
      </p:sp>
    </p:spTree>
    <p:extLst>
      <p:ext uri="{BB962C8B-B14F-4D97-AF65-F5344CB8AC3E}">
        <p14:creationId xmlns:p14="http://schemas.microsoft.com/office/powerpoint/2010/main" val="282931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with medium confidence">
            <a:extLst>
              <a:ext uri="{FF2B5EF4-FFF2-40B4-BE49-F238E27FC236}">
                <a16:creationId xmlns:a16="http://schemas.microsoft.com/office/drawing/2014/main" id="{229F4CBF-A3EC-208A-306D-040A96410B87}"/>
              </a:ext>
            </a:extLst>
          </p:cNvPr>
          <p:cNvPicPr>
            <a:picLocks noChangeAspect="1"/>
          </p:cNvPicPr>
          <p:nvPr/>
        </p:nvPicPr>
        <p:blipFill>
          <a:blip r:embed="rId3"/>
          <a:stretch>
            <a:fillRect/>
          </a:stretch>
        </p:blipFill>
        <p:spPr>
          <a:xfrm>
            <a:off x="1593273" y="1133505"/>
            <a:ext cx="9401299" cy="5241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Placeholder 1">
            <a:extLst>
              <a:ext uri="{FF2B5EF4-FFF2-40B4-BE49-F238E27FC236}">
                <a16:creationId xmlns:a16="http://schemas.microsoft.com/office/drawing/2014/main" id="{175C5DF2-8DD5-2751-B538-B222A068C9B4}"/>
              </a:ext>
            </a:extLst>
          </p:cNvPr>
          <p:cNvSpPr>
            <a:spLocks noGrp="1"/>
          </p:cNvSpPr>
          <p:nvPr>
            <p:ph type="body" sz="quarter" idx="10"/>
          </p:nvPr>
        </p:nvSpPr>
        <p:spPr>
          <a:xfrm>
            <a:off x="1197428" y="219105"/>
            <a:ext cx="9959137" cy="914400"/>
          </a:xfrm>
        </p:spPr>
        <p:txBody>
          <a:bodyPr anchor="ctr"/>
          <a:lstStyle/>
          <a:p>
            <a:pPr algn="ctr"/>
            <a:r>
              <a:rPr lang="en-US" sz="3600" dirty="0"/>
              <a:t>Understanding the Automation</a:t>
            </a:r>
          </a:p>
        </p:txBody>
      </p:sp>
      <p:sp>
        <p:nvSpPr>
          <p:cNvPr id="13" name="TextBox 12">
            <a:extLst>
              <a:ext uri="{FF2B5EF4-FFF2-40B4-BE49-F238E27FC236}">
                <a16:creationId xmlns:a16="http://schemas.microsoft.com/office/drawing/2014/main" id="{1739F703-58DA-C541-AEF3-815E38A8C618}"/>
              </a:ext>
            </a:extLst>
          </p:cNvPr>
          <p:cNvSpPr txBox="1"/>
          <p:nvPr/>
        </p:nvSpPr>
        <p:spPr>
          <a:xfrm>
            <a:off x="3653245" y="3754273"/>
            <a:ext cx="2442755" cy="261610"/>
          </a:xfrm>
          <a:prstGeom prst="rect">
            <a:avLst/>
          </a:prstGeom>
          <a:noFill/>
        </p:spPr>
        <p:txBody>
          <a:bodyPr wrap="square" rtlCol="0">
            <a:spAutoFit/>
          </a:bodyPr>
          <a:lstStyle/>
          <a:p>
            <a:r>
              <a:rPr lang="en-US" sz="1100" dirty="0">
                <a:solidFill>
                  <a:srgbClr val="7030A0"/>
                </a:solidFill>
                <a:latin typeface="Objektiv Mk2" panose="020B0702020204020203" pitchFamily="34" charset="0"/>
                <a:cs typeface="Objektiv Mk2" panose="020B0702020204020203" pitchFamily="34" charset="0"/>
              </a:rPr>
              <a:t>Automated Communication</a:t>
            </a:r>
          </a:p>
        </p:txBody>
      </p:sp>
      <p:sp>
        <p:nvSpPr>
          <p:cNvPr id="8" name="TextBox 7">
            <a:extLst>
              <a:ext uri="{FF2B5EF4-FFF2-40B4-BE49-F238E27FC236}">
                <a16:creationId xmlns:a16="http://schemas.microsoft.com/office/drawing/2014/main" id="{4C785DEA-8A6E-8C88-DB83-92785DB1746A}"/>
              </a:ext>
            </a:extLst>
          </p:cNvPr>
          <p:cNvSpPr txBox="1"/>
          <p:nvPr/>
        </p:nvSpPr>
        <p:spPr>
          <a:xfrm>
            <a:off x="6723411" y="2513381"/>
            <a:ext cx="1641567" cy="261610"/>
          </a:xfrm>
          <a:prstGeom prst="rect">
            <a:avLst/>
          </a:prstGeom>
          <a:noFill/>
        </p:spPr>
        <p:txBody>
          <a:bodyPr wrap="square" rtlCol="0">
            <a:spAutoFit/>
          </a:bodyPr>
          <a:lstStyle/>
          <a:p>
            <a:pPr algn="ctr"/>
            <a:r>
              <a:rPr lang="en-US" sz="1100" dirty="0">
                <a:solidFill>
                  <a:srgbClr val="7030A0"/>
                </a:solidFill>
                <a:latin typeface="Objektiv Mk2" panose="020B0702020204020203" pitchFamily="34" charset="0"/>
                <a:cs typeface="Objektiv Mk2" panose="020B0702020204020203" pitchFamily="34" charset="0"/>
              </a:rPr>
              <a:t>Task Assigned</a:t>
            </a:r>
          </a:p>
        </p:txBody>
      </p:sp>
      <p:sp>
        <p:nvSpPr>
          <p:cNvPr id="9" name="TextBox 8">
            <a:extLst>
              <a:ext uri="{FF2B5EF4-FFF2-40B4-BE49-F238E27FC236}">
                <a16:creationId xmlns:a16="http://schemas.microsoft.com/office/drawing/2014/main" id="{5A522BD0-D9CC-5115-37AD-18ED7FB0150D}"/>
              </a:ext>
            </a:extLst>
          </p:cNvPr>
          <p:cNvSpPr txBox="1"/>
          <p:nvPr/>
        </p:nvSpPr>
        <p:spPr>
          <a:xfrm>
            <a:off x="8464182" y="2051474"/>
            <a:ext cx="1641567" cy="261610"/>
          </a:xfrm>
          <a:prstGeom prst="rect">
            <a:avLst/>
          </a:prstGeom>
          <a:noFill/>
        </p:spPr>
        <p:txBody>
          <a:bodyPr wrap="square" rtlCol="0">
            <a:spAutoFit/>
          </a:bodyPr>
          <a:lstStyle/>
          <a:p>
            <a:pPr algn="ctr"/>
            <a:r>
              <a:rPr lang="en-US" sz="1100" dirty="0">
                <a:solidFill>
                  <a:srgbClr val="7030A0"/>
                </a:solidFill>
                <a:latin typeface="Objektiv Mk2" panose="020B0702020204020203" pitchFamily="34" charset="0"/>
                <a:cs typeface="Objektiv Mk2" panose="020B0702020204020203" pitchFamily="34" charset="0"/>
              </a:rPr>
              <a:t>Task Outcomes</a:t>
            </a:r>
          </a:p>
        </p:txBody>
      </p:sp>
    </p:spTree>
    <p:extLst>
      <p:ext uri="{BB962C8B-B14F-4D97-AF65-F5344CB8AC3E}">
        <p14:creationId xmlns:p14="http://schemas.microsoft.com/office/powerpoint/2010/main" val="1016520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D2BE36-D4F5-D235-DDB7-1FD6B5A17A91}"/>
              </a:ext>
            </a:extLst>
          </p:cNvPr>
          <p:cNvSpPr>
            <a:spLocks noGrp="1"/>
          </p:cNvSpPr>
          <p:nvPr>
            <p:ph type="body" sz="quarter" idx="10"/>
          </p:nvPr>
        </p:nvSpPr>
        <p:spPr>
          <a:xfrm>
            <a:off x="1059039" y="552951"/>
            <a:ext cx="10867349" cy="914400"/>
          </a:xfrm>
        </p:spPr>
        <p:txBody>
          <a:bodyPr/>
          <a:lstStyle/>
          <a:p>
            <a:r>
              <a:rPr lang="en-US" sz="3600" dirty="0"/>
              <a:t>What you need to know about Credit Alerts: </a:t>
            </a:r>
          </a:p>
        </p:txBody>
      </p:sp>
      <p:sp>
        <p:nvSpPr>
          <p:cNvPr id="7" name="Text Placeholder 6">
            <a:extLst>
              <a:ext uri="{FF2B5EF4-FFF2-40B4-BE49-F238E27FC236}">
                <a16:creationId xmlns:a16="http://schemas.microsoft.com/office/drawing/2014/main" id="{C289B8ED-6282-6EE6-967B-3AD922C0FB17}"/>
              </a:ext>
            </a:extLst>
          </p:cNvPr>
          <p:cNvSpPr>
            <a:spLocks noGrp="1"/>
          </p:cNvSpPr>
          <p:nvPr>
            <p:ph type="body" sz="quarter" idx="12"/>
          </p:nvPr>
        </p:nvSpPr>
        <p:spPr>
          <a:xfrm>
            <a:off x="1059039" y="1861543"/>
            <a:ext cx="9959138" cy="3697356"/>
          </a:xfrm>
        </p:spPr>
        <p:txBody>
          <a:bodyPr/>
          <a:lstStyle/>
          <a:p>
            <a:pPr marL="285750" indent="-285750">
              <a:buFont typeface="Arial" panose="020B0604020202020204" pitchFamily="34" charset="0"/>
              <a:buChar char="•"/>
            </a:pPr>
            <a:r>
              <a:rPr lang="en-US" dirty="0"/>
              <a:t>When a Mortgage Credit Inquiry is generated, a FOC Journey will deliver the FOC email and/or print content to the consumer </a:t>
            </a:r>
          </a:p>
          <a:p>
            <a:pPr marL="285750" indent="-285750">
              <a:buFont typeface="Arial" panose="020B0604020202020204" pitchFamily="34" charset="0"/>
              <a:buChar char="•"/>
            </a:pPr>
            <a:r>
              <a:rPr lang="en-US" dirty="0"/>
              <a:t>Make sure you are following up on any tasks associated to the insight (</a:t>
            </a:r>
            <a:r>
              <a:rPr lang="en-US" dirty="0" err="1"/>
              <a:t>ie</a:t>
            </a:r>
            <a:r>
              <a:rPr lang="en-US" dirty="0"/>
              <a:t>. phone call) </a:t>
            </a:r>
          </a:p>
          <a:p>
            <a:pPr marL="285750" indent="-285750">
              <a:buFont typeface="Arial" panose="020B0604020202020204" pitchFamily="34" charset="0"/>
              <a:buChar char="•"/>
            </a:pPr>
            <a:r>
              <a:rPr lang="en-US" dirty="0"/>
              <a:t>Based on the outcome of the call, make sure to select an outcome to keep the automation running (</a:t>
            </a:r>
            <a:r>
              <a:rPr lang="en-US" dirty="0" err="1"/>
              <a:t>ie</a:t>
            </a:r>
            <a:r>
              <a:rPr lang="en-US" dirty="0"/>
              <a:t>. missed call, interested, fail)</a:t>
            </a:r>
          </a:p>
          <a:p>
            <a:pPr marL="285750" indent="-285750">
              <a:buFont typeface="Arial" panose="020B0604020202020204" pitchFamily="34" charset="0"/>
              <a:buChar char="•"/>
            </a:pPr>
            <a:r>
              <a:rPr lang="en-US" dirty="0"/>
              <a:t>Log any notes from the call on the contact record</a:t>
            </a:r>
          </a:p>
        </p:txBody>
      </p:sp>
    </p:spTree>
    <p:extLst>
      <p:ext uri="{BB962C8B-B14F-4D97-AF65-F5344CB8AC3E}">
        <p14:creationId xmlns:p14="http://schemas.microsoft.com/office/powerpoint/2010/main" val="1538396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99A872-77A3-49BE-2D88-2CA029766D4E}"/>
              </a:ext>
            </a:extLst>
          </p:cNvPr>
          <p:cNvSpPr txBox="1"/>
          <p:nvPr/>
        </p:nvSpPr>
        <p:spPr>
          <a:xfrm>
            <a:off x="1188218" y="1424695"/>
            <a:ext cx="9687600" cy="4708981"/>
          </a:xfrm>
          <a:prstGeom prst="rect">
            <a:avLst/>
          </a:prstGeom>
          <a:noFill/>
        </p:spPr>
        <p:txBody>
          <a:bodyPr wrap="square" rtlCol="0">
            <a:spAutoFit/>
          </a:bodyPr>
          <a:lstStyle/>
          <a:p>
            <a:endParaRPr lang="en-US" sz="2000" dirty="0">
              <a:latin typeface="Barlow" pitchFamily="2" charset="77"/>
            </a:endParaRPr>
          </a:p>
          <a:p>
            <a:r>
              <a:rPr lang="en-US" sz="2000" dirty="0">
                <a:latin typeface="Barlow" pitchFamily="2" charset="77"/>
              </a:rPr>
              <a:t>“Hi [contact first name], </a:t>
            </a:r>
          </a:p>
          <a:p>
            <a:endParaRPr lang="en-US" sz="2000" dirty="0">
              <a:latin typeface="Barlow" pitchFamily="2" charset="77"/>
            </a:endParaRPr>
          </a:p>
          <a:p>
            <a:r>
              <a:rPr lang="en-US" sz="2000" dirty="0">
                <a:latin typeface="Barlow" pitchFamily="2" charset="77"/>
              </a:rPr>
              <a:t>It’s [your first name], [your title] with [your company name]. I'm reaching out because I see that you're in the market for a new mortgage. I'd like to learn a little more about your financing needs and share how I may be able to help. Is now a good time? </a:t>
            </a:r>
          </a:p>
          <a:p>
            <a:endParaRPr lang="en-US" sz="2000" dirty="0">
              <a:latin typeface="Barlow" pitchFamily="2" charset="77"/>
            </a:endParaRPr>
          </a:p>
          <a:p>
            <a:r>
              <a:rPr lang="en-US" sz="2000" b="1" dirty="0">
                <a:latin typeface="Barlow" pitchFamily="2" charset="77"/>
              </a:rPr>
              <a:t>If yes: </a:t>
            </a:r>
            <a:r>
              <a:rPr lang="en-US" sz="2000" dirty="0">
                <a:latin typeface="Barlow" pitchFamily="2" charset="77"/>
              </a:rPr>
              <a:t>Engage with open-ended questions to better understand needs, then continue: </a:t>
            </a:r>
          </a:p>
          <a:p>
            <a:endParaRPr lang="en-US" sz="2000" dirty="0">
              <a:latin typeface="Barlow" pitchFamily="2" charset="77"/>
            </a:endParaRPr>
          </a:p>
          <a:p>
            <a:r>
              <a:rPr lang="en-US" sz="2000" dirty="0">
                <a:latin typeface="Barlow" pitchFamily="2" charset="77"/>
              </a:rPr>
              <a:t>I can easily take your loan application over the phone right now. That way, we can get a full picture of what loan options work best. It will allow us to have a more detailed and specific discussion.</a:t>
            </a:r>
          </a:p>
          <a:p>
            <a:endParaRPr lang="en-US" sz="2000" dirty="0">
              <a:latin typeface="Barlow" pitchFamily="2" charset="77"/>
            </a:endParaRPr>
          </a:p>
          <a:p>
            <a:r>
              <a:rPr lang="en-US" sz="2000" b="1" dirty="0">
                <a:latin typeface="Barlow" pitchFamily="2" charset="77"/>
              </a:rPr>
              <a:t>If no</a:t>
            </a:r>
            <a:r>
              <a:rPr lang="en-US" sz="2000" dirty="0">
                <a:latin typeface="Barlow" pitchFamily="2" charset="77"/>
              </a:rPr>
              <a:t>: Ok, if now isn't the best time, I'll send you more information via email about how {mortgage lender} can help find the best loan for you. </a:t>
            </a:r>
          </a:p>
        </p:txBody>
      </p:sp>
      <p:sp>
        <p:nvSpPr>
          <p:cNvPr id="2" name="Text Placeholder 1">
            <a:extLst>
              <a:ext uri="{FF2B5EF4-FFF2-40B4-BE49-F238E27FC236}">
                <a16:creationId xmlns:a16="http://schemas.microsoft.com/office/drawing/2014/main" id="{3CD83218-9B0E-91BC-9A04-222C80B79D51}"/>
              </a:ext>
            </a:extLst>
          </p:cNvPr>
          <p:cNvSpPr>
            <a:spLocks noGrp="1"/>
          </p:cNvSpPr>
          <p:nvPr>
            <p:ph type="body" sz="quarter" idx="10"/>
          </p:nvPr>
        </p:nvSpPr>
        <p:spPr/>
        <p:txBody>
          <a:bodyPr/>
          <a:lstStyle/>
          <a:p>
            <a:r>
              <a:rPr lang="en-US" dirty="0"/>
              <a:t>Example Call Script</a:t>
            </a:r>
          </a:p>
        </p:txBody>
      </p:sp>
    </p:spTree>
    <p:extLst>
      <p:ext uri="{BB962C8B-B14F-4D97-AF65-F5344CB8AC3E}">
        <p14:creationId xmlns:p14="http://schemas.microsoft.com/office/powerpoint/2010/main" val="12659858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D8C9FD656B9144A0607BAC64017614" ma:contentTypeVersion="10" ma:contentTypeDescription="Create a new document." ma:contentTypeScope="" ma:versionID="f15df97ec16eefa22cd41aae69dc30b0">
  <xsd:schema xmlns:xsd="http://www.w3.org/2001/XMLSchema" xmlns:xs="http://www.w3.org/2001/XMLSchema" xmlns:p="http://schemas.microsoft.com/office/2006/metadata/properties" xmlns:ns2="6ff04132-d76e-4838-a243-81579268c2b1" xmlns:ns3="46207963-4797-4a7a-8025-35798118c8bb" targetNamespace="http://schemas.microsoft.com/office/2006/metadata/properties" ma:root="true" ma:fieldsID="d11e4cc1051f1f935c01a15b718f85e8" ns2:_="" ns3:_="">
    <xsd:import namespace="6ff04132-d76e-4838-a243-81579268c2b1"/>
    <xsd:import namespace="46207963-4797-4a7a-8025-35798118c8b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f04132-d76e-4838-a243-81579268c2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07963-4797-4a7a-8025-35798118c8b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46207963-4797-4a7a-8025-35798118c8bb">
      <UserInfo>
        <DisplayName>Laura Theodore</DisplayName>
        <AccountId>131</AccountId>
        <AccountType/>
      </UserInfo>
      <UserInfo>
        <DisplayName>Payton Gabriel</DisplayName>
        <AccountId>70</AccountId>
        <AccountType/>
      </UserInfo>
      <UserInfo>
        <DisplayName>Kortney Lane-Schafers</DisplayName>
        <AccountId>205</AccountId>
        <AccountType/>
      </UserInfo>
      <UserInfo>
        <DisplayName>Monica Ralston</DisplayName>
        <AccountId>276</AccountId>
        <AccountType/>
      </UserInfo>
      <UserInfo>
        <DisplayName>Chad Gaydos</DisplayName>
        <AccountId>280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80CD24-BCB8-407F-A4BA-27436175868D}">
  <ds:schemaRefs>
    <ds:schemaRef ds:uri="46207963-4797-4a7a-8025-35798118c8bb"/>
    <ds:schemaRef ds:uri="6ff04132-d76e-4838-a243-81579268c2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9800FD4-94BC-49A2-82A0-99D176C54A60}">
  <ds:schemaRefs>
    <ds:schemaRef ds:uri="http://purl.org/dc/dcmitype/"/>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46207963-4797-4a7a-8025-35798118c8bb"/>
    <ds:schemaRef ds:uri="6ff04132-d76e-4838-a243-81579268c2b1"/>
    <ds:schemaRef ds:uri="http://purl.org/dc/terms/"/>
  </ds:schemaRefs>
</ds:datastoreItem>
</file>

<file path=customXml/itemProps3.xml><?xml version="1.0" encoding="utf-8"?>
<ds:datastoreItem xmlns:ds="http://schemas.openxmlformats.org/officeDocument/2006/customXml" ds:itemID="{FDF1F3CE-3298-4692-8D67-FA16F456C0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3059</TotalTime>
  <Words>1358</Words>
  <Application>Microsoft Office PowerPoint</Application>
  <PresentationFormat>Widescreen</PresentationFormat>
  <Paragraphs>160</Paragraphs>
  <Slides>31</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Barlow Medium</vt:lpstr>
      <vt:lpstr>Objektiv Mk2 SemiBold</vt:lpstr>
      <vt:lpstr>Barlow SemiBold</vt:lpstr>
      <vt:lpstr>Objektiv Mk2</vt:lpstr>
      <vt:lpstr>Calibri</vt:lpstr>
      <vt:lpstr>Arial</vt:lpstr>
      <vt:lpstr>Barlow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Payton Gabriel</dc:creator>
  <cp:lastModifiedBy>Cassie Cabana</cp:lastModifiedBy>
  <cp:revision>46</cp:revision>
  <dcterms:created xsi:type="dcterms:W3CDTF">2021-06-10T15:34:01Z</dcterms:created>
  <dcterms:modified xsi:type="dcterms:W3CDTF">2023-10-16T15:19:43Z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0x0101005AD8C9FD656B9144A0607BAC64017614</vt:lpwstr>
  </property>
  <property fmtid="{D5CDD505-2E9C-101B-9397-08002B2CF9AE}" pid="3" name="_dlc_DocIdItemGuid">
    <vt:lpwstr>df1906c8-c0c3-42de-b8f4-37c7d36cd389</vt:lpwstr>
  </property>
  <property fmtid="{D5CDD505-2E9C-101B-9397-08002B2CF9AE}" pid="4" name="ArticulateGUID">
    <vt:lpwstr>3628E7FB-0813-45E6-A47A-FF60DE6C89DC</vt:lpwstr>
  </property>
  <property fmtid="{D5CDD505-2E9C-101B-9397-08002B2CF9AE}" pid="5" name="ArticulatePath">
    <vt:lpwstr>https://totalexpert393-my.sharepoint.com/personal/bobbijo_dallas_totalexpert_com/Documents/Engagement Resources/Self Serve Engagement Kits FINAL/Customer Intelligence/CI Self Serve Presentation - Copy</vt:lpwstr>
  </property>
</Properties>
</file>